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57" r:id="rId6"/>
    <p:sldId id="258" r:id="rId7"/>
    <p:sldId id="259" r:id="rId8"/>
    <p:sldId id="260" r:id="rId9"/>
    <p:sldId id="261" r:id="rId10"/>
    <p:sldId id="262" r:id="rId11"/>
    <p:sldId id="263" r:id="rId12"/>
    <p:sldId id="264"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ABEFA-485D-372B-5325-3D316E9EE565}" v="33" dt="2024-02-15T16:23:01.023"/>
    <p1510:client id="{D5047EA3-7689-0C6E-10C0-0CF89FD27C35}" v="102" dt="2024-02-15T16:36:48.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0" autoAdjust="0"/>
    <p:restoredTop sz="94660"/>
  </p:normalViewPr>
  <p:slideViewPr>
    <p:cSldViewPr snapToGrid="0">
      <p:cViewPr varScale="1">
        <p:scale>
          <a:sx n="92" d="100"/>
          <a:sy n="92" d="100"/>
        </p:scale>
        <p:origin x="96"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2AB-170E-462B-BBA7-1B191C8A84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3D43A1-6231-48D2-AD89-6BC24108C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8EE5B5-DA8E-4AB4-A8F6-6B287924FF09}"/>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5" name="Footer Placeholder 4">
            <a:extLst>
              <a:ext uri="{FF2B5EF4-FFF2-40B4-BE49-F238E27FC236}">
                <a16:creationId xmlns:a16="http://schemas.microsoft.com/office/drawing/2014/main" id="{47BF0FEB-8254-43C7-833D-F9299D534E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CC02E8-FBB4-457E-85E1-2E9A48554B3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70860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83F1-25C2-4464-9B7F-7F5C6A826F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897428-B6D1-4688-8112-50B7A7D311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F0088-DFEA-4A68-B0B0-F492908FCC3E}"/>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5" name="Footer Placeholder 4">
            <a:extLst>
              <a:ext uri="{FF2B5EF4-FFF2-40B4-BE49-F238E27FC236}">
                <a16:creationId xmlns:a16="http://schemas.microsoft.com/office/drawing/2014/main" id="{A8D2F9AA-C5A2-44E9-8A0E-D026A15C98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FE546-D3AF-4230-8545-E3F9CB5DF7F5}"/>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52463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65000-635D-4C87-9BCD-30D6F007DE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6CBA1C-BA3E-48A1-A283-1312F0C498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CE773E-F85E-4EE7-816E-C62793D41943}"/>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5" name="Footer Placeholder 4">
            <a:extLst>
              <a:ext uri="{FF2B5EF4-FFF2-40B4-BE49-F238E27FC236}">
                <a16:creationId xmlns:a16="http://schemas.microsoft.com/office/drawing/2014/main" id="{E58FFD6E-10F8-4894-A8A7-BDC1366871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92E9BD-5A8E-4321-885E-8F004DD4E039}"/>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95181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E30A-2488-4C7F-8B2E-C787B64A48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16971C-956C-4E9C-968D-6A3ED5AA33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126729-BBA1-4822-A8FD-61EF9C044FB6}"/>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5" name="Footer Placeholder 4">
            <a:extLst>
              <a:ext uri="{FF2B5EF4-FFF2-40B4-BE49-F238E27FC236}">
                <a16:creationId xmlns:a16="http://schemas.microsoft.com/office/drawing/2014/main" id="{E458909F-6D78-425B-A8A1-997F62CD0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901B7B-2A75-4AAA-BF33-5BAA92989C15}"/>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93738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3414-B38F-461E-A1B9-6EE644B6E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401158-DF83-4E63-AF8F-AD0F00DEA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4D6CB8-D450-4FB4-B265-93A6BC64C278}"/>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5" name="Footer Placeholder 4">
            <a:extLst>
              <a:ext uri="{FF2B5EF4-FFF2-40B4-BE49-F238E27FC236}">
                <a16:creationId xmlns:a16="http://schemas.microsoft.com/office/drawing/2014/main" id="{A6E85463-96A8-44EF-AC45-6F73BE211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44B88-168D-44C4-B95C-C5521D120B64}"/>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88838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7F60-401B-4DAE-BF99-903158D24F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A6A4C-95F4-45B1-8A44-5DE0460738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A70F25-AAD5-48F3-B602-03D39316FD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5E54BB-A1F6-4EFD-9172-8420475D1D7F}"/>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6" name="Footer Placeholder 5">
            <a:extLst>
              <a:ext uri="{FF2B5EF4-FFF2-40B4-BE49-F238E27FC236}">
                <a16:creationId xmlns:a16="http://schemas.microsoft.com/office/drawing/2014/main" id="{88086E00-378B-4AB3-A6A6-5D26AEEF06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B72B91-9E64-4995-A6A3-46B9EDBA172D}"/>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263926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4F7B-E0AB-435D-81FE-047EE98EC4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0A6D41-5674-44C2-9B94-2176AB855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5312ED-2D56-410E-9EAF-92CD46C83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9AF348-3121-46E6-A071-EE0139EE6C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C4FFE-0C00-4380-B0F2-485B86C319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84417E-BDDE-4B6A-8DC5-05225617F339}"/>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8" name="Footer Placeholder 7">
            <a:extLst>
              <a:ext uri="{FF2B5EF4-FFF2-40B4-BE49-F238E27FC236}">
                <a16:creationId xmlns:a16="http://schemas.microsoft.com/office/drawing/2014/main" id="{C0814BB6-30EA-4FFB-9080-AE23803305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F9BFE1-D532-4DE1-9D78-0BE847F947B4}"/>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349956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7062-CA36-4E8F-B42C-855C8EE37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C7996D6-A14E-4438-AA54-2FBA7A6C9A8A}"/>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4" name="Footer Placeholder 3">
            <a:extLst>
              <a:ext uri="{FF2B5EF4-FFF2-40B4-BE49-F238E27FC236}">
                <a16:creationId xmlns:a16="http://schemas.microsoft.com/office/drawing/2014/main" id="{583B4C8F-566E-4877-BAD2-9D068B3968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22E88-3279-4484-9898-79D31FB72132}"/>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08206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90B4A1-A11F-46EF-80FD-01BB04D3A9A5}"/>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3" name="Footer Placeholder 2">
            <a:extLst>
              <a:ext uri="{FF2B5EF4-FFF2-40B4-BE49-F238E27FC236}">
                <a16:creationId xmlns:a16="http://schemas.microsoft.com/office/drawing/2014/main" id="{8C944B97-19F8-4E77-A468-1B0D3A43A8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2A01F6-C696-4A4E-AF05-CDC1F38504C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361019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4EC5-F8E5-4220-B2CA-C94040052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35A5E0-60BA-443D-B2A4-E83CE2E2A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4E8403-2856-4F9B-A43B-8BE0EC5CD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C4B9A2-CA86-416D-8349-0BFCBB26488E}"/>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6" name="Footer Placeholder 5">
            <a:extLst>
              <a:ext uri="{FF2B5EF4-FFF2-40B4-BE49-F238E27FC236}">
                <a16:creationId xmlns:a16="http://schemas.microsoft.com/office/drawing/2014/main" id="{980D99FE-1CDF-48C6-BF51-5A53F78CFD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8ADE31-A19D-4A17-8AE0-99CF9AEE9D0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215045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9C73-FBB4-444D-947B-9E3DB3AA3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762BDD-C9AC-45C3-A257-1AC28F6AA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97EBA5-498C-4F37-9AC8-0B3BA150A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D5DCBE-55CE-4321-B871-A4F1456BB62B}"/>
              </a:ext>
            </a:extLst>
          </p:cNvPr>
          <p:cNvSpPr>
            <a:spLocks noGrp="1"/>
          </p:cNvSpPr>
          <p:nvPr>
            <p:ph type="dt" sz="half" idx="10"/>
          </p:nvPr>
        </p:nvSpPr>
        <p:spPr/>
        <p:txBody>
          <a:bodyPr/>
          <a:lstStyle/>
          <a:p>
            <a:fld id="{D0B98F7A-DD4F-4E06-8B1C-86368439CC45}" type="datetimeFigureOut">
              <a:rPr lang="en-GB" smtClean="0"/>
              <a:t>25/04/2025</a:t>
            </a:fld>
            <a:endParaRPr lang="en-GB"/>
          </a:p>
        </p:txBody>
      </p:sp>
      <p:sp>
        <p:nvSpPr>
          <p:cNvPr id="6" name="Footer Placeholder 5">
            <a:extLst>
              <a:ext uri="{FF2B5EF4-FFF2-40B4-BE49-F238E27FC236}">
                <a16:creationId xmlns:a16="http://schemas.microsoft.com/office/drawing/2014/main" id="{C27FC8E9-2E74-4D01-8BF6-3B43782D8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384CCB-74FF-41A6-8F16-44B307F2FFDA}"/>
              </a:ext>
            </a:extLst>
          </p:cNvPr>
          <p:cNvSpPr>
            <a:spLocks noGrp="1"/>
          </p:cNvSpPr>
          <p:nvPr>
            <p:ph type="sldNum" sz="quarter" idx="12"/>
          </p:nvPr>
        </p:nvSpPr>
        <p:spPr/>
        <p:txBody>
          <a:bodyPr/>
          <a:lstStyle/>
          <a:p>
            <a:fld id="{D32A7E82-45F4-4232-8F28-092D6D1D9723}" type="slidenum">
              <a:rPr lang="en-GB" smtClean="0"/>
              <a:t>‹#›</a:t>
            </a:fld>
            <a:endParaRPr lang="en-GB"/>
          </a:p>
        </p:txBody>
      </p:sp>
    </p:spTree>
    <p:extLst>
      <p:ext uri="{BB962C8B-B14F-4D97-AF65-F5344CB8AC3E}">
        <p14:creationId xmlns:p14="http://schemas.microsoft.com/office/powerpoint/2010/main" val="120786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032F9B-E7E4-43A1-92D1-279313320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D0DEA2-C105-455D-A97D-BEE2D0434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AF635-EEED-4A2B-9BAF-B41715F33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98F7A-DD4F-4E06-8B1C-86368439CC45}" type="datetimeFigureOut">
              <a:rPr lang="en-GB" smtClean="0"/>
              <a:t>25/04/2025</a:t>
            </a:fld>
            <a:endParaRPr lang="en-GB"/>
          </a:p>
        </p:txBody>
      </p:sp>
      <p:sp>
        <p:nvSpPr>
          <p:cNvPr id="5" name="Footer Placeholder 4">
            <a:extLst>
              <a:ext uri="{FF2B5EF4-FFF2-40B4-BE49-F238E27FC236}">
                <a16:creationId xmlns:a16="http://schemas.microsoft.com/office/drawing/2014/main" id="{3602DE31-AA20-4758-A168-9255E558E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81E804-283E-41BD-84C2-7D69830BB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A7E82-45F4-4232-8F28-092D6D1D9723}" type="slidenum">
              <a:rPr lang="en-GB" smtClean="0"/>
              <a:t>‹#›</a:t>
            </a:fld>
            <a:endParaRPr lang="en-GB"/>
          </a:p>
        </p:txBody>
      </p:sp>
    </p:spTree>
    <p:extLst>
      <p:ext uri="{BB962C8B-B14F-4D97-AF65-F5344CB8AC3E}">
        <p14:creationId xmlns:p14="http://schemas.microsoft.com/office/powerpoint/2010/main" val="192663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bbcgoodfood.com/glossary/lemon-glossary" TargetMode="External"/><Relationship Id="rId7" Type="http://schemas.openxmlformats.org/officeDocument/2006/relationships/image" Target="../media/image9.png"/><Relationship Id="rId2" Type="http://schemas.openxmlformats.org/officeDocument/2006/relationships/hyperlink" Target="https://www.bbcgoodfood.com/glossary/strawberry-glossary" TargetMode="External"/><Relationship Id="rId1" Type="http://schemas.openxmlformats.org/officeDocument/2006/relationships/slideLayout" Target="../slideLayouts/slideLayout7.xml"/><Relationship Id="rId6" Type="http://schemas.openxmlformats.org/officeDocument/2006/relationships/hyperlink" Target="https://www.bbcgoodfood.com/glossary/vanilla-glossary" TargetMode="External"/><Relationship Id="rId5" Type="http://schemas.openxmlformats.org/officeDocument/2006/relationships/hyperlink" Target="https://www.bbcgoodfood.com/glossary/cream-glossary" TargetMode="External"/><Relationship Id="rId4" Type="http://schemas.openxmlformats.org/officeDocument/2006/relationships/hyperlink" Target="https://www.bbcgoodfood.com/glossary/sugar-glossar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bbcgoodfood.com/glossary/baking-powder-glossary" TargetMode="External"/><Relationship Id="rId3" Type="http://schemas.openxmlformats.org/officeDocument/2006/relationships/hyperlink" Target="https://www.bbcgoodfood.com/glossary/sugar-glossary" TargetMode="External"/><Relationship Id="rId7" Type="http://schemas.openxmlformats.org/officeDocument/2006/relationships/hyperlink" Target="https://www.bbcgoodfood.com/glossary/flour-glossary" TargetMode="External"/><Relationship Id="rId2" Type="http://schemas.openxmlformats.org/officeDocument/2006/relationships/hyperlink" Target="https://www.bbcgoodfood.com/glossary/butter-glossary" TargetMode="External"/><Relationship Id="rId1" Type="http://schemas.openxmlformats.org/officeDocument/2006/relationships/slideLayout" Target="../slideLayouts/slideLayout7.xml"/><Relationship Id="rId6" Type="http://schemas.openxmlformats.org/officeDocument/2006/relationships/hyperlink" Target="https://www.bbcgoodfood.com/glossary/milk-glossary" TargetMode="External"/><Relationship Id="rId11" Type="http://schemas.openxmlformats.org/officeDocument/2006/relationships/image" Target="../media/image10.png"/><Relationship Id="rId5" Type="http://schemas.openxmlformats.org/officeDocument/2006/relationships/hyperlink" Target="https://www.bbcgoodfood.com/glossary/vanilla-glossary" TargetMode="External"/><Relationship Id="rId10" Type="http://schemas.openxmlformats.org/officeDocument/2006/relationships/image" Target="../media/image13.png"/><Relationship Id="rId4" Type="http://schemas.openxmlformats.org/officeDocument/2006/relationships/hyperlink" Target="https://www.bbcgoodfood.com/glossary/egg-glossary" TargetMode="External"/><Relationship Id="rId9" Type="http://schemas.openxmlformats.org/officeDocument/2006/relationships/hyperlink" Target="https://www.bbcgoodfood.com/glossary/raspberry-glossar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bbcgoodfood.com/glossary/cream-glossary" TargetMode="External"/><Relationship Id="rId2" Type="http://schemas.openxmlformats.org/officeDocument/2006/relationships/hyperlink" Target="https://www.bbcgoodfood.com/glossary/egg-glossary"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goodfood.com/glossary/clementine-glossary" TargetMode="External"/><Relationship Id="rId7" Type="http://schemas.openxmlformats.org/officeDocument/2006/relationships/image" Target="../media/image1.png"/><Relationship Id="rId2" Type="http://schemas.openxmlformats.org/officeDocument/2006/relationships/hyperlink" Target="https://www.bbcgoodfood.com/glossary/strawberry-glossary"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hyperlink" Target="https://www.bbcgoodfood.com/glossary/cream-gloss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1F7BC-C957-4F27-90DC-E1C5F1E3D323}"/>
              </a:ext>
            </a:extLst>
          </p:cNvPr>
          <p:cNvSpPr>
            <a:spLocks noGrp="1"/>
          </p:cNvSpPr>
          <p:nvPr>
            <p:ph type="ctrTitle"/>
          </p:nvPr>
        </p:nvSpPr>
        <p:spPr>
          <a:xfrm>
            <a:off x="965200" y="1383528"/>
            <a:ext cx="5925989" cy="3167510"/>
          </a:xfrm>
        </p:spPr>
        <p:txBody>
          <a:bodyPr anchor="b">
            <a:normAutofit/>
          </a:bodyPr>
          <a:lstStyle/>
          <a:p>
            <a:pPr algn="r"/>
            <a:r>
              <a:rPr lang="en-GB" sz="5300" dirty="0"/>
              <a:t>Mount House School Baking Booklet</a:t>
            </a:r>
            <a:br>
              <a:rPr lang="en-GB" sz="5300" dirty="0"/>
            </a:br>
            <a:r>
              <a:rPr lang="en-GB" sz="5300" dirty="0"/>
              <a:t>summer term </a:t>
            </a:r>
          </a:p>
        </p:txBody>
      </p:sp>
      <p:pic>
        <p:nvPicPr>
          <p:cNvPr id="3" name="Picture 2">
            <a:extLst>
              <a:ext uri="{FF2B5EF4-FFF2-40B4-BE49-F238E27FC236}">
                <a16:creationId xmlns:a16="http://schemas.microsoft.com/office/drawing/2014/main" id="{7BA323AC-488D-68BF-F8B0-5E74FE658E5E}"/>
              </a:ext>
            </a:extLst>
          </p:cNvPr>
          <p:cNvPicPr>
            <a:picLocks noChangeAspect="1"/>
          </p:cNvPicPr>
          <p:nvPr/>
        </p:nvPicPr>
        <p:blipFill>
          <a:blip r:embed="rId2"/>
          <a:stretch>
            <a:fillRect/>
          </a:stretch>
        </p:blipFill>
        <p:spPr>
          <a:xfrm>
            <a:off x="7678777" y="2854241"/>
            <a:ext cx="3401863" cy="963251"/>
          </a:xfrm>
          <a:prstGeom prst="rect">
            <a:avLst/>
          </a:prstGeom>
        </p:spPr>
      </p:pic>
    </p:spTree>
    <p:extLst>
      <p:ext uri="{BB962C8B-B14F-4D97-AF65-F5344CB8AC3E}">
        <p14:creationId xmlns:p14="http://schemas.microsoft.com/office/powerpoint/2010/main" val="7479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D4EDB-348F-41EF-8471-0984549AE183}"/>
              </a:ext>
            </a:extLst>
          </p:cNvPr>
          <p:cNvSpPr/>
          <p:nvPr/>
        </p:nvSpPr>
        <p:spPr>
          <a:xfrm>
            <a:off x="466928" y="810668"/>
            <a:ext cx="11517549" cy="2677656"/>
          </a:xfrm>
          <a:prstGeom prst="rect">
            <a:avLst/>
          </a:prstGeom>
        </p:spPr>
        <p:txBody>
          <a:bodyPr wrap="square" lIns="91440" tIns="45720" rIns="91440" bIns="45720" anchor="t">
            <a:spAutoFit/>
          </a:bodyPr>
          <a:lstStyle/>
          <a:p>
            <a:endParaRPr lang="en-GB" sz="1600" b="1" i="0" dirty="0">
              <a:solidFill>
                <a:srgbClr val="333333"/>
              </a:solidFill>
              <a:effectLst/>
              <a:latin typeface="corporate-s"/>
            </a:endParaRPr>
          </a:p>
          <a:p>
            <a:r>
              <a:rPr lang="en-GB" sz="2000" b="1" i="0" dirty="0">
                <a:solidFill>
                  <a:srgbClr val="333333"/>
                </a:solidFill>
                <a:effectLst/>
                <a:latin typeface="Calibri"/>
                <a:cs typeface="Calibri"/>
              </a:rPr>
              <a:t>Method</a:t>
            </a:r>
          </a:p>
          <a:p>
            <a:endParaRPr lang="en-GB" sz="2000" b="1" i="0" dirty="0">
              <a:solidFill>
                <a:srgbClr val="333333"/>
              </a:solidFill>
              <a:effectLst/>
              <a:latin typeface="Calibri"/>
              <a:cs typeface="Calibri"/>
            </a:endParaRPr>
          </a:p>
          <a:p>
            <a:r>
              <a:rPr lang="en-GB" sz="2000" b="1" i="0" dirty="0">
                <a:solidFill>
                  <a:srgbClr val="333333"/>
                </a:solidFill>
                <a:effectLst/>
                <a:latin typeface="Calibri"/>
                <a:cs typeface="Calibri"/>
              </a:rPr>
              <a:t>STEP 1</a:t>
            </a:r>
          </a:p>
          <a:p>
            <a:endParaRPr lang="en-GB" sz="2000" b="1" i="0" dirty="0">
              <a:solidFill>
                <a:srgbClr val="333333"/>
              </a:solidFill>
              <a:effectLst/>
              <a:latin typeface="Calibri"/>
              <a:cs typeface="Calibri"/>
            </a:endParaRPr>
          </a:p>
          <a:p>
            <a:r>
              <a:rPr lang="en-GB" dirty="0"/>
              <a:t>Mix the jam and citrus juice together in a bowl. </a:t>
            </a:r>
          </a:p>
          <a:p>
            <a:r>
              <a:rPr lang="en-GB" dirty="0"/>
              <a:t>Stir in the berries. Divide half the berries between 4 glasses or small bowls. </a:t>
            </a:r>
          </a:p>
          <a:p>
            <a:r>
              <a:rPr lang="en-GB" dirty="0"/>
              <a:t>Top with the custard, the rest of the berries and finally the cream. </a:t>
            </a:r>
          </a:p>
          <a:p>
            <a:r>
              <a:rPr lang="en-GB" dirty="0"/>
              <a:t>Crumble over the biscuits and serve.</a:t>
            </a:r>
            <a:endParaRPr lang="en-GB" sz="2000" b="1" i="0" dirty="0">
              <a:solidFill>
                <a:srgbClr val="333333"/>
              </a:solidFill>
              <a:effectLst/>
              <a:latin typeface="Calibri"/>
              <a:cs typeface="Calibri"/>
            </a:endParaRPr>
          </a:p>
        </p:txBody>
      </p:sp>
      <p:pic>
        <p:nvPicPr>
          <p:cNvPr id="3" name="Picture 2">
            <a:extLst>
              <a:ext uri="{FF2B5EF4-FFF2-40B4-BE49-F238E27FC236}">
                <a16:creationId xmlns:a16="http://schemas.microsoft.com/office/drawing/2014/main" id="{9885658E-FB3F-4C4F-84BA-BBC52E197E54}"/>
              </a:ext>
            </a:extLst>
          </p:cNvPr>
          <p:cNvPicPr>
            <a:picLocks noChangeAspect="1"/>
          </p:cNvPicPr>
          <p:nvPr/>
        </p:nvPicPr>
        <p:blipFill>
          <a:blip r:embed="rId2"/>
          <a:stretch>
            <a:fillRect/>
          </a:stretch>
        </p:blipFill>
        <p:spPr>
          <a:xfrm>
            <a:off x="3981549" y="0"/>
            <a:ext cx="4060288" cy="1213209"/>
          </a:xfrm>
          <a:prstGeom prst="rect">
            <a:avLst/>
          </a:prstGeom>
        </p:spPr>
      </p:pic>
      <p:pic>
        <p:nvPicPr>
          <p:cNvPr id="4" name="Picture 3">
            <a:extLst>
              <a:ext uri="{FF2B5EF4-FFF2-40B4-BE49-F238E27FC236}">
                <a16:creationId xmlns:a16="http://schemas.microsoft.com/office/drawing/2014/main" id="{B0ACAFC9-25D3-5B9E-C942-E273B5204011}"/>
              </a:ext>
            </a:extLst>
          </p:cNvPr>
          <p:cNvPicPr>
            <a:picLocks noChangeAspect="1"/>
          </p:cNvPicPr>
          <p:nvPr/>
        </p:nvPicPr>
        <p:blipFill>
          <a:blip r:embed="rId3"/>
          <a:stretch>
            <a:fillRect/>
          </a:stretch>
        </p:blipFill>
        <p:spPr>
          <a:xfrm>
            <a:off x="3981549" y="0"/>
            <a:ext cx="4284627" cy="1213209"/>
          </a:xfrm>
          <a:prstGeom prst="rect">
            <a:avLst/>
          </a:prstGeom>
        </p:spPr>
      </p:pic>
    </p:spTree>
    <p:extLst>
      <p:ext uri="{BB962C8B-B14F-4D97-AF65-F5344CB8AC3E}">
        <p14:creationId xmlns:p14="http://schemas.microsoft.com/office/powerpoint/2010/main" val="299790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AD82D8-0EAE-40E2-891B-92A5048E3E88}"/>
              </a:ext>
            </a:extLst>
          </p:cNvPr>
          <p:cNvSpPr/>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endParaRPr lang="en-US" dirty="0"/>
          </a:p>
          <a:p>
            <a:pPr>
              <a:lnSpc>
                <a:spcPct val="90000"/>
              </a:lnSpc>
              <a:spcAft>
                <a:spcPts val="600"/>
              </a:spcAft>
            </a:pPr>
            <a:r>
              <a:rPr lang="en-US" sz="1400" b="1" dirty="0">
                <a:cs typeface="Calibri" panose="020F0502020204030204"/>
              </a:rPr>
              <a:t>INGREDIENTS</a:t>
            </a:r>
          </a:p>
          <a:p>
            <a:pPr>
              <a:lnSpc>
                <a:spcPct val="90000"/>
              </a:lnSpc>
              <a:spcAft>
                <a:spcPts val="600"/>
              </a:spcAft>
            </a:pPr>
            <a:endParaRPr lang="en-US" sz="1400" b="1" dirty="0">
              <a:effectLst/>
              <a:cs typeface="Calibri" panose="020F0502020204030204"/>
            </a:endParaRPr>
          </a:p>
          <a:p>
            <a:r>
              <a:rPr lang="en-GB" sz="1400" dirty="0"/>
              <a:t>500g </a:t>
            </a:r>
            <a:r>
              <a:rPr lang="en-GB" sz="1400" dirty="0">
                <a:hlinkClick r:id="rId2">
                  <a:extLst>
                    <a:ext uri="{A12FA001-AC4F-418D-AE19-62706E023703}">
                      <ahyp:hlinkClr xmlns:ahyp="http://schemas.microsoft.com/office/drawing/2018/hyperlinkcolor" val="tx"/>
                    </a:ext>
                  </a:extLst>
                </a:hlinkClick>
              </a:rPr>
              <a:t>strawberries,</a:t>
            </a:r>
            <a:r>
              <a:rPr lang="en-GB" sz="1400" dirty="0"/>
              <a:t> hulled and halved, any larger ones quartered</a:t>
            </a:r>
          </a:p>
          <a:p>
            <a:r>
              <a:rPr lang="en-GB" sz="1400" dirty="0"/>
              <a:t>1 </a:t>
            </a:r>
            <a:r>
              <a:rPr lang="en-GB" sz="1400" dirty="0">
                <a:hlinkClick r:id="rId3">
                  <a:extLst>
                    <a:ext uri="{A12FA001-AC4F-418D-AE19-62706E023703}">
                      <ahyp:hlinkClr xmlns:ahyp="http://schemas.microsoft.com/office/drawing/2018/hyperlinkcolor" val="tx"/>
                    </a:ext>
                  </a:extLst>
                </a:hlinkClick>
              </a:rPr>
              <a:t>lemon,</a:t>
            </a:r>
            <a:r>
              <a:rPr lang="en-GB" sz="1400" dirty="0"/>
              <a:t> zested and juiced</a:t>
            </a:r>
          </a:p>
          <a:p>
            <a:r>
              <a:rPr lang="en-GB" sz="1400" dirty="0"/>
              <a:t>100g </a:t>
            </a:r>
            <a:r>
              <a:rPr lang="en-GB" sz="1400" dirty="0">
                <a:hlinkClick r:id="rId4">
                  <a:extLst>
                    <a:ext uri="{A12FA001-AC4F-418D-AE19-62706E023703}">
                      <ahyp:hlinkClr xmlns:ahyp="http://schemas.microsoft.com/office/drawing/2018/hyperlinkcolor" val="tx"/>
                    </a:ext>
                  </a:extLst>
                </a:hlinkClick>
              </a:rPr>
              <a:t>caster sugar</a:t>
            </a:r>
            <a:endParaRPr lang="en-GB" sz="1400" dirty="0"/>
          </a:p>
          <a:p>
            <a:r>
              <a:rPr lang="en-GB" sz="1400" dirty="0"/>
              <a:t>150ml mascarpone</a:t>
            </a:r>
          </a:p>
          <a:p>
            <a:r>
              <a:rPr lang="en-GB" sz="1400" dirty="0"/>
              <a:t>300ml </a:t>
            </a:r>
            <a:r>
              <a:rPr lang="en-GB" sz="1400" dirty="0">
                <a:hlinkClick r:id="rId5">
                  <a:extLst>
                    <a:ext uri="{A12FA001-AC4F-418D-AE19-62706E023703}">
                      <ahyp:hlinkClr xmlns:ahyp="http://schemas.microsoft.com/office/drawing/2018/hyperlinkcolor" val="tx"/>
                    </a:ext>
                  </a:extLst>
                </a:hlinkClick>
              </a:rPr>
              <a:t>double cream</a:t>
            </a:r>
            <a:endParaRPr lang="en-GB" sz="1400" dirty="0"/>
          </a:p>
          <a:p>
            <a:r>
              <a:rPr lang="en-GB" sz="1400" dirty="0"/>
              <a:t>1 tbsp </a:t>
            </a:r>
            <a:r>
              <a:rPr lang="en-GB" sz="1400" dirty="0">
                <a:hlinkClick r:id="rId6">
                  <a:extLst>
                    <a:ext uri="{A12FA001-AC4F-418D-AE19-62706E023703}">
                      <ahyp:hlinkClr xmlns:ahyp="http://schemas.microsoft.com/office/drawing/2018/hyperlinkcolor" val="tx"/>
                    </a:ext>
                  </a:extLst>
                </a:hlinkClick>
              </a:rPr>
              <a:t>vanilla</a:t>
            </a:r>
            <a:r>
              <a:rPr lang="en-GB" sz="1400" dirty="0"/>
              <a:t> extract (school to provide)</a:t>
            </a:r>
            <a:endParaRPr lang="en-GB" sz="1400" b="1" dirty="0"/>
          </a:p>
          <a:p>
            <a:r>
              <a:rPr lang="en-GB" sz="1400" b="1" dirty="0"/>
              <a:t>To serve</a:t>
            </a:r>
          </a:p>
          <a:p>
            <a:r>
              <a:rPr lang="en-GB" sz="1400" dirty="0"/>
              <a:t>4 gingernut biscuits, crushed</a:t>
            </a:r>
          </a:p>
          <a:p>
            <a:r>
              <a:rPr lang="en-GB" sz="1400" dirty="0"/>
              <a:t>freeze-dried </a:t>
            </a:r>
            <a:r>
              <a:rPr lang="en-GB" sz="1400" dirty="0">
                <a:hlinkClick r:id="rId2">
                  <a:extLst>
                    <a:ext uri="{A12FA001-AC4F-418D-AE19-62706E023703}">
                      <ahyp:hlinkClr xmlns:ahyp="http://schemas.microsoft.com/office/drawing/2018/hyperlinkcolor" val="tx"/>
                    </a:ext>
                  </a:extLst>
                </a:hlinkClick>
              </a:rPr>
              <a:t>strawberries,</a:t>
            </a:r>
            <a:r>
              <a:rPr lang="en-GB" sz="1400" dirty="0"/>
              <a:t> crushed (optional)</a:t>
            </a:r>
          </a:p>
          <a:p>
            <a:pPr>
              <a:lnSpc>
                <a:spcPct val="90000"/>
              </a:lnSpc>
              <a:spcAft>
                <a:spcPts val="600"/>
              </a:spcAft>
            </a:pPr>
            <a:endParaRPr lang="en-US" sz="1400" b="1" dirty="0">
              <a:effectLst/>
              <a:cs typeface="Calibri" panose="020F0502020204030204"/>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437435-81AB-4312-9984-12671F87AA79}"/>
              </a:ext>
            </a:extLst>
          </p:cNvPr>
          <p:cNvSpPr/>
          <p:nvPr/>
        </p:nvSpPr>
        <p:spPr>
          <a:xfrm>
            <a:off x="590718" y="2316218"/>
            <a:ext cx="2659959" cy="369332"/>
          </a:xfrm>
          <a:prstGeom prst="rect">
            <a:avLst/>
          </a:prstGeom>
        </p:spPr>
        <p:txBody>
          <a:bodyPr wrap="none">
            <a:spAutoFit/>
          </a:bodyPr>
          <a:lstStyle/>
          <a:p>
            <a:r>
              <a:rPr lang="en-GB" dirty="0"/>
              <a:t>Quick strawberry mousse</a:t>
            </a:r>
          </a:p>
        </p:txBody>
      </p:sp>
      <p:pic>
        <p:nvPicPr>
          <p:cNvPr id="6" name="Picture 5">
            <a:extLst>
              <a:ext uri="{FF2B5EF4-FFF2-40B4-BE49-F238E27FC236}">
                <a16:creationId xmlns:a16="http://schemas.microsoft.com/office/drawing/2014/main" id="{805DF7BB-990B-4A1A-8AB9-83AE14D63626}"/>
              </a:ext>
            </a:extLst>
          </p:cNvPr>
          <p:cNvPicPr>
            <a:picLocks noChangeAspect="1"/>
          </p:cNvPicPr>
          <p:nvPr/>
        </p:nvPicPr>
        <p:blipFill>
          <a:blip r:embed="rId7"/>
          <a:stretch>
            <a:fillRect/>
          </a:stretch>
        </p:blipFill>
        <p:spPr>
          <a:xfrm>
            <a:off x="7657337" y="3624047"/>
            <a:ext cx="2857500" cy="2590800"/>
          </a:xfrm>
          <a:prstGeom prst="rect">
            <a:avLst/>
          </a:prstGeom>
        </p:spPr>
      </p:pic>
      <p:pic>
        <p:nvPicPr>
          <p:cNvPr id="4" name="Picture 3">
            <a:extLst>
              <a:ext uri="{FF2B5EF4-FFF2-40B4-BE49-F238E27FC236}">
                <a16:creationId xmlns:a16="http://schemas.microsoft.com/office/drawing/2014/main" id="{9981095C-22CD-E526-3D03-C48A2BFCB229}"/>
              </a:ext>
            </a:extLst>
          </p:cNvPr>
          <p:cNvPicPr>
            <a:picLocks noChangeAspect="1"/>
          </p:cNvPicPr>
          <p:nvPr/>
        </p:nvPicPr>
        <p:blipFill>
          <a:blip r:embed="rId8"/>
          <a:stretch>
            <a:fillRect/>
          </a:stretch>
        </p:blipFill>
        <p:spPr>
          <a:xfrm>
            <a:off x="7190851" y="1103009"/>
            <a:ext cx="4285859" cy="1213209"/>
          </a:xfrm>
          <a:prstGeom prst="rect">
            <a:avLst/>
          </a:prstGeom>
        </p:spPr>
      </p:pic>
    </p:spTree>
    <p:extLst>
      <p:ext uri="{BB962C8B-B14F-4D97-AF65-F5344CB8AC3E}">
        <p14:creationId xmlns:p14="http://schemas.microsoft.com/office/powerpoint/2010/main" val="369251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E52E6-A23E-4047-A33C-B4055A13499E}"/>
              </a:ext>
            </a:extLst>
          </p:cNvPr>
          <p:cNvSpPr/>
          <p:nvPr/>
        </p:nvSpPr>
        <p:spPr>
          <a:xfrm>
            <a:off x="843064" y="1213209"/>
            <a:ext cx="10505871" cy="4154984"/>
          </a:xfrm>
          <a:prstGeom prst="rect">
            <a:avLst/>
          </a:prstGeom>
        </p:spPr>
        <p:txBody>
          <a:bodyPr wrap="square" lIns="91440" tIns="45720" rIns="91440" bIns="45720" anchor="t">
            <a:spAutoFit/>
          </a:bodyPr>
          <a:lstStyle/>
          <a:p>
            <a:r>
              <a:rPr lang="en-GB" sz="2000" b="1" i="0" dirty="0">
                <a:effectLst/>
                <a:latin typeface="Calibri"/>
                <a:cs typeface="Calibri"/>
              </a:rPr>
              <a:t>METHOD</a:t>
            </a:r>
          </a:p>
          <a:p>
            <a:r>
              <a:rPr lang="en-GB" sz="2000" b="1" i="0" dirty="0">
                <a:effectLst/>
                <a:latin typeface="Calibri"/>
                <a:cs typeface="Calibri"/>
              </a:rPr>
              <a:t>STEP 1</a:t>
            </a:r>
          </a:p>
          <a:p>
            <a:r>
              <a:rPr lang="en-GB" dirty="0"/>
              <a:t>Put the strawberries, lemon juice, sugar and 2 tbsp water in a large pan over a medium heat and cook for 5 mins until the fruit has softened. Scrape into a bowl leave to cool. Tip 300g of the mixture into a blender (reserve the rest for later), blitz until smooth and sieve into a jug.</a:t>
            </a:r>
          </a:p>
          <a:p>
            <a:endParaRPr lang="en-GB" sz="2000" b="1" i="0" dirty="0">
              <a:effectLst/>
              <a:latin typeface="Calibri"/>
              <a:cs typeface="Calibri"/>
            </a:endParaRPr>
          </a:p>
          <a:p>
            <a:r>
              <a:rPr lang="en-GB" sz="2000" b="1" dirty="0">
                <a:latin typeface="Calibri"/>
                <a:cs typeface="Calibri"/>
              </a:rPr>
              <a:t>STEP 2</a:t>
            </a:r>
          </a:p>
          <a:p>
            <a:r>
              <a:rPr lang="en-GB" dirty="0"/>
              <a:t>Whisk the mascarpone in a large bowl to soften, then add the double cream, vanilla extract and lemon zest, and whisk again until just starting to thicken. Fold in the blitzed, sieved strawberry purée to combine – it will thicken a bit more. Alternatively, swirl it through so you have layers of compote going through the mousse.</a:t>
            </a:r>
          </a:p>
          <a:p>
            <a:endParaRPr lang="en-GB" sz="2000" b="1" i="0" dirty="0">
              <a:effectLst/>
              <a:latin typeface="Calibri"/>
              <a:cs typeface="Calibri"/>
            </a:endParaRPr>
          </a:p>
          <a:p>
            <a:r>
              <a:rPr lang="en-GB" sz="2000" b="1" dirty="0">
                <a:latin typeface="Calibri"/>
                <a:cs typeface="Calibri"/>
              </a:rPr>
              <a:t>STEP 3</a:t>
            </a:r>
          </a:p>
          <a:p>
            <a:r>
              <a:rPr lang="en-GB" dirty="0"/>
              <a:t>Spoon the mousse into glass tumblers and top with the reserved strawberry compote, the gingernut crumbs AND dried strawberries, if you like.</a:t>
            </a:r>
            <a:endParaRPr lang="en-GB" sz="2000" b="1" i="0" dirty="0">
              <a:effectLst/>
              <a:latin typeface="Calibri"/>
              <a:cs typeface="Calibri"/>
            </a:endParaRPr>
          </a:p>
        </p:txBody>
      </p:sp>
      <p:pic>
        <p:nvPicPr>
          <p:cNvPr id="4" name="Picture 3">
            <a:extLst>
              <a:ext uri="{FF2B5EF4-FFF2-40B4-BE49-F238E27FC236}">
                <a16:creationId xmlns:a16="http://schemas.microsoft.com/office/drawing/2014/main" id="{99922DCD-DE44-869A-EF8B-34A6C3B57271}"/>
              </a:ext>
            </a:extLst>
          </p:cNvPr>
          <p:cNvPicPr>
            <a:picLocks noChangeAspect="1"/>
          </p:cNvPicPr>
          <p:nvPr/>
        </p:nvPicPr>
        <p:blipFill>
          <a:blip r:embed="rId2"/>
          <a:stretch>
            <a:fillRect/>
          </a:stretch>
        </p:blipFill>
        <p:spPr>
          <a:xfrm>
            <a:off x="3953069" y="0"/>
            <a:ext cx="4285859" cy="1213209"/>
          </a:xfrm>
          <a:prstGeom prst="rect">
            <a:avLst/>
          </a:prstGeom>
        </p:spPr>
      </p:pic>
    </p:spTree>
    <p:extLst>
      <p:ext uri="{BB962C8B-B14F-4D97-AF65-F5344CB8AC3E}">
        <p14:creationId xmlns:p14="http://schemas.microsoft.com/office/powerpoint/2010/main" val="195819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CFF1B3-7962-49C0-8E40-024A0F04BBC0}"/>
              </a:ext>
            </a:extLst>
          </p:cNvPr>
          <p:cNvPicPr>
            <a:picLocks noChangeAspect="1"/>
          </p:cNvPicPr>
          <p:nvPr/>
        </p:nvPicPr>
        <p:blipFill>
          <a:blip r:embed="rId2"/>
          <a:stretch>
            <a:fillRect/>
          </a:stretch>
        </p:blipFill>
        <p:spPr>
          <a:xfrm>
            <a:off x="0" y="0"/>
            <a:ext cx="12192000" cy="6826429"/>
          </a:xfrm>
          <a:prstGeom prst="rect">
            <a:avLst/>
          </a:prstGeom>
        </p:spPr>
      </p:pic>
      <p:sp>
        <p:nvSpPr>
          <p:cNvPr id="3" name="Rectangle 2">
            <a:extLst>
              <a:ext uri="{FF2B5EF4-FFF2-40B4-BE49-F238E27FC236}">
                <a16:creationId xmlns:a16="http://schemas.microsoft.com/office/drawing/2014/main" id="{293CB56F-2D4A-4BAC-A81A-0F7D39E81ED2}"/>
              </a:ext>
            </a:extLst>
          </p:cNvPr>
          <p:cNvSpPr/>
          <p:nvPr/>
        </p:nvSpPr>
        <p:spPr>
          <a:xfrm>
            <a:off x="449036" y="5306786"/>
            <a:ext cx="5646964" cy="75927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3A67391C-AF7A-E20D-0993-E937BD5ABA70}"/>
              </a:ext>
            </a:extLst>
          </p:cNvPr>
          <p:cNvPicPr>
            <a:picLocks noChangeAspect="1"/>
          </p:cNvPicPr>
          <p:nvPr/>
        </p:nvPicPr>
        <p:blipFill>
          <a:blip r:embed="rId3"/>
          <a:stretch>
            <a:fillRect/>
          </a:stretch>
        </p:blipFill>
        <p:spPr>
          <a:xfrm>
            <a:off x="7039170" y="1211804"/>
            <a:ext cx="4639048" cy="1313187"/>
          </a:xfrm>
          <a:prstGeom prst="rect">
            <a:avLst/>
          </a:prstGeom>
        </p:spPr>
      </p:pic>
    </p:spTree>
    <p:extLst>
      <p:ext uri="{BB962C8B-B14F-4D97-AF65-F5344CB8AC3E}">
        <p14:creationId xmlns:p14="http://schemas.microsoft.com/office/powerpoint/2010/main" val="104346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8BAAE-9C99-461D-B16E-BBB0CCE94876}"/>
              </a:ext>
            </a:extLst>
          </p:cNvPr>
          <p:cNvPicPr>
            <a:picLocks noChangeAspect="1"/>
          </p:cNvPicPr>
          <p:nvPr/>
        </p:nvPicPr>
        <p:blipFill>
          <a:blip r:embed="rId2"/>
          <a:stretch>
            <a:fillRect/>
          </a:stretch>
        </p:blipFill>
        <p:spPr>
          <a:xfrm>
            <a:off x="0" y="12785"/>
            <a:ext cx="12192000" cy="6832429"/>
          </a:xfrm>
          <a:prstGeom prst="rect">
            <a:avLst/>
          </a:prstGeom>
        </p:spPr>
      </p:pic>
      <p:pic>
        <p:nvPicPr>
          <p:cNvPr id="2" name="Picture 1">
            <a:extLst>
              <a:ext uri="{FF2B5EF4-FFF2-40B4-BE49-F238E27FC236}">
                <a16:creationId xmlns:a16="http://schemas.microsoft.com/office/drawing/2014/main" id="{76B82D87-583C-BBEC-6008-C77439ADFB50}"/>
              </a:ext>
            </a:extLst>
          </p:cNvPr>
          <p:cNvPicPr>
            <a:picLocks noChangeAspect="1"/>
          </p:cNvPicPr>
          <p:nvPr/>
        </p:nvPicPr>
        <p:blipFill>
          <a:blip r:embed="rId3"/>
          <a:stretch>
            <a:fillRect/>
          </a:stretch>
        </p:blipFill>
        <p:spPr>
          <a:xfrm>
            <a:off x="3953070" y="12785"/>
            <a:ext cx="4285859" cy="1213209"/>
          </a:xfrm>
          <a:prstGeom prst="rect">
            <a:avLst/>
          </a:prstGeom>
        </p:spPr>
      </p:pic>
    </p:spTree>
    <p:extLst>
      <p:ext uri="{BB962C8B-B14F-4D97-AF65-F5344CB8AC3E}">
        <p14:creationId xmlns:p14="http://schemas.microsoft.com/office/powerpoint/2010/main" val="197718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AD82D8-0EAE-40E2-891B-92A5048E3E88}"/>
              </a:ext>
            </a:extLst>
          </p:cNvPr>
          <p:cNvSpPr/>
          <p:nvPr/>
        </p:nvSpPr>
        <p:spPr>
          <a:xfrm>
            <a:off x="590719" y="2330505"/>
            <a:ext cx="5278066" cy="3979585"/>
          </a:xfrm>
          <a:prstGeom prst="rect">
            <a:avLst/>
          </a:prstGeom>
        </p:spPr>
        <p:txBody>
          <a:bodyPr vert="horz" lIns="91440" tIns="45720" rIns="91440" bIns="45720" rtlCol="0" anchor="ctr">
            <a:normAutofit lnSpcReduction="10000"/>
          </a:bodyPr>
          <a:lstStyle/>
          <a:p>
            <a:pPr>
              <a:lnSpc>
                <a:spcPct val="90000"/>
              </a:lnSpc>
              <a:spcAft>
                <a:spcPts val="600"/>
              </a:spcAft>
            </a:pPr>
            <a:r>
              <a:rPr lang="en-GB" dirty="0"/>
              <a:t>Raspberry &amp; white chocolate chip muffins</a:t>
            </a:r>
          </a:p>
          <a:p>
            <a:pPr>
              <a:lnSpc>
                <a:spcPct val="90000"/>
              </a:lnSpc>
              <a:spcAft>
                <a:spcPts val="600"/>
              </a:spcAft>
            </a:pPr>
            <a:endParaRPr lang="en-US" dirty="0"/>
          </a:p>
          <a:p>
            <a:pPr>
              <a:lnSpc>
                <a:spcPct val="90000"/>
              </a:lnSpc>
              <a:spcAft>
                <a:spcPts val="600"/>
              </a:spcAft>
            </a:pPr>
            <a:r>
              <a:rPr lang="en-US" sz="1400" b="1" dirty="0">
                <a:cs typeface="Calibri" panose="020F0502020204030204"/>
              </a:rPr>
              <a:t>INGREDIENTS</a:t>
            </a:r>
          </a:p>
          <a:p>
            <a:pPr>
              <a:lnSpc>
                <a:spcPct val="90000"/>
              </a:lnSpc>
              <a:spcAft>
                <a:spcPts val="600"/>
              </a:spcAft>
            </a:pPr>
            <a:endParaRPr lang="en-US" sz="1400" b="1" dirty="0">
              <a:effectLst/>
              <a:cs typeface="Calibri" panose="020F0502020204030204"/>
            </a:endParaRPr>
          </a:p>
          <a:p>
            <a:pPr marL="285750" indent="-285750">
              <a:buFont typeface="Arial" panose="020B0604020202020204" pitchFamily="34" charset="0"/>
              <a:buChar char="•"/>
            </a:pPr>
            <a:r>
              <a:rPr lang="en-GB" dirty="0"/>
              <a:t>100g </a:t>
            </a:r>
            <a:r>
              <a:rPr lang="en-GB" dirty="0">
                <a:hlinkClick r:id="rId2">
                  <a:extLst>
                    <a:ext uri="{A12FA001-AC4F-418D-AE19-62706E023703}">
                      <ahyp:hlinkClr xmlns:ahyp="http://schemas.microsoft.com/office/drawing/2018/hyperlinkcolor" val="tx"/>
                    </a:ext>
                  </a:extLst>
                </a:hlinkClick>
              </a:rPr>
              <a:t>unsalted butter</a:t>
            </a:r>
            <a:r>
              <a:rPr lang="en-GB" dirty="0"/>
              <a:t> softened</a:t>
            </a:r>
          </a:p>
          <a:p>
            <a:pPr marL="285750" indent="-285750">
              <a:buFont typeface="Arial" panose="020B0604020202020204" pitchFamily="34" charset="0"/>
              <a:buChar char="•"/>
            </a:pPr>
            <a:r>
              <a:rPr lang="en-GB" dirty="0"/>
              <a:t>65g </a:t>
            </a:r>
            <a:r>
              <a:rPr lang="en-GB" dirty="0">
                <a:hlinkClick r:id="rId3">
                  <a:extLst>
                    <a:ext uri="{A12FA001-AC4F-418D-AE19-62706E023703}">
                      <ahyp:hlinkClr xmlns:ahyp="http://schemas.microsoft.com/office/drawing/2018/hyperlinkcolor" val="tx"/>
                    </a:ext>
                  </a:extLst>
                </a:hlinkClick>
              </a:rPr>
              <a:t>caster sugar</a:t>
            </a:r>
            <a:endParaRPr lang="en-GB" dirty="0"/>
          </a:p>
          <a:p>
            <a:pPr marL="285750" indent="-285750">
              <a:buFont typeface="Arial" panose="020B0604020202020204" pitchFamily="34" charset="0"/>
              <a:buChar char="•"/>
            </a:pPr>
            <a:r>
              <a:rPr lang="en-GB" dirty="0"/>
              <a:t>65g </a:t>
            </a:r>
            <a:r>
              <a:rPr lang="en-GB" dirty="0">
                <a:hlinkClick r:id="rId3">
                  <a:extLst>
                    <a:ext uri="{A12FA001-AC4F-418D-AE19-62706E023703}">
                      <ahyp:hlinkClr xmlns:ahyp="http://schemas.microsoft.com/office/drawing/2018/hyperlinkcolor" val="tx"/>
                    </a:ext>
                  </a:extLst>
                </a:hlinkClick>
              </a:rPr>
              <a:t>light brown sugar</a:t>
            </a:r>
            <a:endParaRPr lang="en-GB" dirty="0"/>
          </a:p>
          <a:p>
            <a:pPr marL="285750" indent="-285750">
              <a:buFont typeface="Arial" panose="020B0604020202020204" pitchFamily="34" charset="0"/>
              <a:buChar char="•"/>
            </a:pPr>
            <a:r>
              <a:rPr lang="en-GB" dirty="0"/>
              <a:t>2 large </a:t>
            </a:r>
            <a:r>
              <a:rPr lang="en-GB" dirty="0">
                <a:hlinkClick r:id="rId4">
                  <a:extLst>
                    <a:ext uri="{A12FA001-AC4F-418D-AE19-62706E023703}">
                      <ahyp:hlinkClr xmlns:ahyp="http://schemas.microsoft.com/office/drawing/2018/hyperlinkcolor" val="tx"/>
                    </a:ext>
                  </a:extLst>
                </a:hlinkClick>
              </a:rPr>
              <a:t>eggs</a:t>
            </a:r>
            <a:endParaRPr lang="en-GB" dirty="0"/>
          </a:p>
          <a:p>
            <a:pPr marL="285750" indent="-285750">
              <a:buFont typeface="Arial" panose="020B0604020202020204" pitchFamily="34" charset="0"/>
              <a:buChar char="•"/>
            </a:pPr>
            <a:r>
              <a:rPr lang="en-GB" dirty="0"/>
              <a:t>125g Greek yogurt</a:t>
            </a:r>
          </a:p>
          <a:p>
            <a:pPr marL="285750" indent="-285750">
              <a:buFont typeface="Arial" panose="020B0604020202020204" pitchFamily="34" charset="0"/>
              <a:buChar char="•"/>
            </a:pPr>
            <a:r>
              <a:rPr lang="en-GB" dirty="0"/>
              <a:t>1 tsp </a:t>
            </a:r>
            <a:r>
              <a:rPr lang="en-GB" dirty="0">
                <a:hlinkClick r:id="rId5">
                  <a:extLst>
                    <a:ext uri="{A12FA001-AC4F-418D-AE19-62706E023703}">
                      <ahyp:hlinkClr xmlns:ahyp="http://schemas.microsoft.com/office/drawing/2018/hyperlinkcolor" val="tx"/>
                    </a:ext>
                  </a:extLst>
                </a:hlinkClick>
              </a:rPr>
              <a:t>vanilla paste</a:t>
            </a:r>
            <a:r>
              <a:rPr lang="en-GB" dirty="0"/>
              <a:t> (school to provide)</a:t>
            </a:r>
          </a:p>
          <a:p>
            <a:pPr marL="285750" indent="-285750">
              <a:buFont typeface="Arial" panose="020B0604020202020204" pitchFamily="34" charset="0"/>
              <a:buChar char="•"/>
            </a:pPr>
            <a:r>
              <a:rPr lang="en-GB" dirty="0"/>
              <a:t>5 tbsp </a:t>
            </a:r>
            <a:r>
              <a:rPr lang="en-GB" dirty="0">
                <a:hlinkClick r:id="rId6">
                  <a:extLst>
                    <a:ext uri="{A12FA001-AC4F-418D-AE19-62706E023703}">
                      <ahyp:hlinkClr xmlns:ahyp="http://schemas.microsoft.com/office/drawing/2018/hyperlinkcolor" val="tx"/>
                    </a:ext>
                  </a:extLst>
                </a:hlinkClick>
              </a:rPr>
              <a:t>milk</a:t>
            </a:r>
            <a:r>
              <a:rPr lang="en-GB" dirty="0"/>
              <a:t> (school to provide)</a:t>
            </a:r>
          </a:p>
          <a:p>
            <a:pPr marL="285750" indent="-285750">
              <a:buFont typeface="Arial" panose="020B0604020202020204" pitchFamily="34" charset="0"/>
              <a:buChar char="•"/>
            </a:pPr>
            <a:r>
              <a:rPr lang="en-GB" dirty="0"/>
              <a:t>250g </a:t>
            </a:r>
            <a:r>
              <a:rPr lang="en-GB" dirty="0">
                <a:hlinkClick r:id="rId7">
                  <a:extLst>
                    <a:ext uri="{A12FA001-AC4F-418D-AE19-62706E023703}">
                      <ahyp:hlinkClr xmlns:ahyp="http://schemas.microsoft.com/office/drawing/2018/hyperlinkcolor" val="tx"/>
                    </a:ext>
                  </a:extLst>
                </a:hlinkClick>
              </a:rPr>
              <a:t>self-raising flour</a:t>
            </a:r>
            <a:endParaRPr lang="en-GB" dirty="0"/>
          </a:p>
          <a:p>
            <a:pPr marL="285750" indent="-285750">
              <a:buFont typeface="Arial" panose="020B0604020202020204" pitchFamily="34" charset="0"/>
              <a:buChar char="•"/>
            </a:pPr>
            <a:r>
              <a:rPr lang="en-GB" dirty="0"/>
              <a:t>1 tsp </a:t>
            </a:r>
            <a:r>
              <a:rPr lang="en-GB" dirty="0">
                <a:hlinkClick r:id="rId8">
                  <a:extLst>
                    <a:ext uri="{A12FA001-AC4F-418D-AE19-62706E023703}">
                      <ahyp:hlinkClr xmlns:ahyp="http://schemas.microsoft.com/office/drawing/2018/hyperlinkcolor" val="tx"/>
                    </a:ext>
                  </a:extLst>
                </a:hlinkClick>
              </a:rPr>
              <a:t>baking powder</a:t>
            </a:r>
            <a:r>
              <a:rPr lang="en-GB" dirty="0"/>
              <a:t> (school to provide)</a:t>
            </a:r>
          </a:p>
          <a:p>
            <a:pPr marL="285750" indent="-285750">
              <a:buFont typeface="Arial" panose="020B0604020202020204" pitchFamily="34" charset="0"/>
              <a:buChar char="•"/>
            </a:pPr>
            <a:r>
              <a:rPr lang="en-GB" dirty="0"/>
              <a:t>200g </a:t>
            </a:r>
            <a:r>
              <a:rPr lang="en-GB" dirty="0">
                <a:hlinkClick r:id="rId9">
                  <a:extLst>
                    <a:ext uri="{A12FA001-AC4F-418D-AE19-62706E023703}">
                      <ahyp:hlinkClr xmlns:ahyp="http://schemas.microsoft.com/office/drawing/2018/hyperlinkcolor" val="tx"/>
                    </a:ext>
                  </a:extLst>
                </a:hlinkClick>
              </a:rPr>
              <a:t>raspberries</a:t>
            </a:r>
            <a:endParaRPr lang="en-GB" dirty="0"/>
          </a:p>
          <a:p>
            <a:pPr marL="285750" indent="-285750">
              <a:buFont typeface="Arial" panose="020B0604020202020204" pitchFamily="34" charset="0"/>
              <a:buChar char="•"/>
            </a:pPr>
            <a:r>
              <a:rPr lang="en-GB" dirty="0"/>
              <a:t>75g white chocolate chips</a:t>
            </a:r>
          </a:p>
          <a:p>
            <a:pPr>
              <a:lnSpc>
                <a:spcPct val="90000"/>
              </a:lnSpc>
              <a:spcAft>
                <a:spcPts val="600"/>
              </a:spcAft>
            </a:pPr>
            <a:endParaRPr lang="en-US" sz="1400" b="1" dirty="0">
              <a:effectLst/>
              <a:cs typeface="Calibri" panose="020F0502020204030204"/>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3CCD34-D779-4EE3-9B76-54FF69D1B870}"/>
              </a:ext>
            </a:extLst>
          </p:cNvPr>
          <p:cNvPicPr>
            <a:picLocks noChangeAspect="1"/>
          </p:cNvPicPr>
          <p:nvPr/>
        </p:nvPicPr>
        <p:blipFill>
          <a:blip r:embed="rId10"/>
          <a:stretch>
            <a:fillRect/>
          </a:stretch>
        </p:blipFill>
        <p:spPr>
          <a:xfrm>
            <a:off x="7948453" y="3646645"/>
            <a:ext cx="2667372" cy="2457793"/>
          </a:xfrm>
          <a:prstGeom prst="rect">
            <a:avLst/>
          </a:prstGeom>
        </p:spPr>
      </p:pic>
      <p:pic>
        <p:nvPicPr>
          <p:cNvPr id="5" name="Picture 4">
            <a:extLst>
              <a:ext uri="{FF2B5EF4-FFF2-40B4-BE49-F238E27FC236}">
                <a16:creationId xmlns:a16="http://schemas.microsoft.com/office/drawing/2014/main" id="{DA6ABCA7-0CB4-6AC9-94C8-7F0423D75F5F}"/>
              </a:ext>
            </a:extLst>
          </p:cNvPr>
          <p:cNvPicPr>
            <a:picLocks noChangeAspect="1"/>
          </p:cNvPicPr>
          <p:nvPr/>
        </p:nvPicPr>
        <p:blipFill>
          <a:blip r:embed="rId11"/>
          <a:stretch>
            <a:fillRect/>
          </a:stretch>
        </p:blipFill>
        <p:spPr>
          <a:xfrm>
            <a:off x="7204883" y="1212635"/>
            <a:ext cx="4285859" cy="1213209"/>
          </a:xfrm>
          <a:prstGeom prst="rect">
            <a:avLst/>
          </a:prstGeom>
        </p:spPr>
      </p:pic>
    </p:spTree>
    <p:extLst>
      <p:ext uri="{BB962C8B-B14F-4D97-AF65-F5344CB8AC3E}">
        <p14:creationId xmlns:p14="http://schemas.microsoft.com/office/powerpoint/2010/main" val="223592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E52E6-A23E-4047-A33C-B4055A13499E}"/>
              </a:ext>
            </a:extLst>
          </p:cNvPr>
          <p:cNvSpPr/>
          <p:nvPr/>
        </p:nvSpPr>
        <p:spPr>
          <a:xfrm>
            <a:off x="843064" y="1213209"/>
            <a:ext cx="10505871" cy="4616648"/>
          </a:xfrm>
          <a:prstGeom prst="rect">
            <a:avLst/>
          </a:prstGeom>
        </p:spPr>
        <p:txBody>
          <a:bodyPr wrap="square" lIns="91440" tIns="45720" rIns="91440" bIns="45720" anchor="t">
            <a:spAutoFit/>
          </a:bodyPr>
          <a:lstStyle/>
          <a:p>
            <a:r>
              <a:rPr lang="en-GB" sz="2000" b="1" i="0" dirty="0">
                <a:effectLst/>
                <a:latin typeface="Calibri"/>
                <a:cs typeface="Calibri"/>
              </a:rPr>
              <a:t>METHOD</a:t>
            </a:r>
          </a:p>
          <a:p>
            <a:endParaRPr lang="en-GB" sz="2000" b="1" i="0" dirty="0">
              <a:effectLst/>
              <a:latin typeface="Calibri"/>
              <a:cs typeface="Calibri"/>
            </a:endParaRPr>
          </a:p>
          <a:p>
            <a:r>
              <a:rPr lang="en-GB" b="1" dirty="0"/>
              <a:t>step 1</a:t>
            </a:r>
          </a:p>
          <a:p>
            <a:r>
              <a:rPr lang="en-GB" dirty="0"/>
              <a:t>Heat the oven to 200C/180C fan/gas 6 and line a 12-hole muffin tin with paper cases.</a:t>
            </a:r>
          </a:p>
          <a:p>
            <a:endParaRPr lang="en-GB" b="1" dirty="0"/>
          </a:p>
          <a:p>
            <a:r>
              <a:rPr lang="en-GB" b="1" dirty="0"/>
              <a:t>step 2</a:t>
            </a:r>
          </a:p>
          <a:p>
            <a:r>
              <a:rPr lang="en-GB" dirty="0"/>
              <a:t>Beat the butter and sugar together for 5 mins until pale and fluffy. Add the eggs gradually and beat in until combined. Stir in the yogurt, vanilla and milk. Fold in the flour, baking powder and a pinch of fine salt until you have a smooth batter. Finally, fold in 150g raspberries and white chocolate chips and fill the muffin cases three-quarters full.</a:t>
            </a:r>
          </a:p>
          <a:p>
            <a:endParaRPr lang="en-GB" b="1" dirty="0"/>
          </a:p>
          <a:p>
            <a:r>
              <a:rPr lang="en-GB" b="1" dirty="0"/>
              <a:t>step 3</a:t>
            </a:r>
          </a:p>
          <a:p>
            <a:r>
              <a:rPr lang="en-GB" dirty="0"/>
              <a:t>Push 2 raspberries into the top of each muffin so they're sticking out slightly. Bake for 8 mins, then reduce the oven to 180C/160C fan/gas 4 and bake for 20-25 mins more until risen and golden, and a cocktail stick inserted into the centre comes out clean.</a:t>
            </a:r>
          </a:p>
          <a:p>
            <a:endParaRPr lang="en-GB" sz="2000" b="1" i="0" dirty="0">
              <a:effectLst/>
              <a:latin typeface="Calibri"/>
              <a:cs typeface="Calibri"/>
            </a:endParaRPr>
          </a:p>
        </p:txBody>
      </p:sp>
      <p:pic>
        <p:nvPicPr>
          <p:cNvPr id="4" name="Picture 3">
            <a:extLst>
              <a:ext uri="{FF2B5EF4-FFF2-40B4-BE49-F238E27FC236}">
                <a16:creationId xmlns:a16="http://schemas.microsoft.com/office/drawing/2014/main" id="{3D2E1F03-567A-1BC9-19FE-0B200640433D}"/>
              </a:ext>
            </a:extLst>
          </p:cNvPr>
          <p:cNvPicPr>
            <a:picLocks noChangeAspect="1"/>
          </p:cNvPicPr>
          <p:nvPr/>
        </p:nvPicPr>
        <p:blipFill>
          <a:blip r:embed="rId2"/>
          <a:stretch>
            <a:fillRect/>
          </a:stretch>
        </p:blipFill>
        <p:spPr>
          <a:xfrm>
            <a:off x="3953069" y="0"/>
            <a:ext cx="4285859" cy="1213209"/>
          </a:xfrm>
          <a:prstGeom prst="rect">
            <a:avLst/>
          </a:prstGeom>
        </p:spPr>
      </p:pic>
    </p:spTree>
    <p:extLst>
      <p:ext uri="{BB962C8B-B14F-4D97-AF65-F5344CB8AC3E}">
        <p14:creationId xmlns:p14="http://schemas.microsoft.com/office/powerpoint/2010/main" val="4473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AD82D8-0EAE-40E2-891B-92A5048E3E88}"/>
              </a:ext>
            </a:extLst>
          </p:cNvPr>
          <p:cNvSpPr/>
          <p:nvPr/>
        </p:nvSpPr>
        <p:spPr>
          <a:xfrm>
            <a:off x="665085" y="2003934"/>
            <a:ext cx="5278066" cy="3979585"/>
          </a:xfrm>
          <a:prstGeom prst="rect">
            <a:avLst/>
          </a:prstGeom>
        </p:spPr>
        <p:txBody>
          <a:bodyPr vert="horz" lIns="91440" tIns="45720" rIns="91440" bIns="45720" rtlCol="0" anchor="ctr">
            <a:normAutofit/>
          </a:bodyPr>
          <a:lstStyle/>
          <a:p>
            <a:pPr>
              <a:lnSpc>
                <a:spcPct val="90000"/>
              </a:lnSpc>
              <a:spcAft>
                <a:spcPts val="600"/>
              </a:spcAft>
            </a:pPr>
            <a:r>
              <a:rPr lang="fr-FR" dirty="0"/>
              <a:t>Lemon </a:t>
            </a:r>
            <a:r>
              <a:rPr lang="fr-FR" dirty="0" err="1"/>
              <a:t>curd</a:t>
            </a:r>
            <a:r>
              <a:rPr lang="fr-FR" dirty="0"/>
              <a:t>, mascarpone &amp; passion fruit </a:t>
            </a:r>
            <a:r>
              <a:rPr lang="fr-FR" dirty="0" err="1"/>
              <a:t>tart</a:t>
            </a:r>
            <a:endParaRPr lang="en-GB" dirty="0"/>
          </a:p>
          <a:p>
            <a:pPr>
              <a:lnSpc>
                <a:spcPct val="90000"/>
              </a:lnSpc>
              <a:spcAft>
                <a:spcPts val="600"/>
              </a:spcAft>
            </a:pPr>
            <a:endParaRPr lang="en-US" dirty="0"/>
          </a:p>
          <a:p>
            <a:pPr>
              <a:lnSpc>
                <a:spcPct val="90000"/>
              </a:lnSpc>
              <a:spcAft>
                <a:spcPts val="600"/>
              </a:spcAft>
            </a:pPr>
            <a:r>
              <a:rPr lang="en-US" sz="1400" b="1" dirty="0">
                <a:cs typeface="Calibri" panose="020F0502020204030204"/>
              </a:rPr>
              <a:t>INGREDIENTS</a:t>
            </a:r>
          </a:p>
          <a:p>
            <a:pPr>
              <a:lnSpc>
                <a:spcPct val="90000"/>
              </a:lnSpc>
              <a:spcAft>
                <a:spcPts val="600"/>
              </a:spcAft>
            </a:pPr>
            <a:endParaRPr lang="en-US" sz="1400" b="1" dirty="0">
              <a:effectLst/>
              <a:cs typeface="Calibri" panose="020F0502020204030204"/>
            </a:endParaRPr>
          </a:p>
          <a:p>
            <a:pPr marL="285750" indent="-285750">
              <a:buFont typeface="Arial" panose="020B0604020202020204" pitchFamily="34" charset="0"/>
              <a:buChar char="•"/>
            </a:pPr>
            <a:r>
              <a:rPr lang="en-GB" dirty="0"/>
              <a:t>320g sheet of puff pastry</a:t>
            </a:r>
          </a:p>
          <a:p>
            <a:pPr marL="285750" indent="-285750">
              <a:buFont typeface="Arial" panose="020B0604020202020204" pitchFamily="34" charset="0"/>
              <a:buChar char="•"/>
            </a:pPr>
            <a:r>
              <a:rPr lang="en-GB" dirty="0"/>
              <a:t>1 </a:t>
            </a:r>
            <a:r>
              <a:rPr lang="en-GB" dirty="0">
                <a:hlinkClick r:id="rId2"/>
              </a:rPr>
              <a:t>egg</a:t>
            </a:r>
            <a:r>
              <a:rPr lang="en-GB" dirty="0"/>
              <a:t> beaten</a:t>
            </a:r>
          </a:p>
          <a:p>
            <a:pPr marL="285750" indent="-285750">
              <a:buFont typeface="Arial" panose="020B0604020202020204" pitchFamily="34" charset="0"/>
              <a:buChar char="•"/>
            </a:pPr>
            <a:r>
              <a:rPr lang="en-GB" dirty="0"/>
              <a:t>250g mascarpone</a:t>
            </a:r>
          </a:p>
          <a:p>
            <a:pPr marL="285750" indent="-285750">
              <a:buFont typeface="Arial" panose="020B0604020202020204" pitchFamily="34" charset="0"/>
              <a:buChar char="•"/>
            </a:pPr>
            <a:r>
              <a:rPr lang="en-GB" dirty="0"/>
              <a:t>150ml </a:t>
            </a:r>
            <a:r>
              <a:rPr lang="en-GB" dirty="0">
                <a:hlinkClick r:id="rId3"/>
              </a:rPr>
              <a:t>double cream</a:t>
            </a:r>
            <a:endParaRPr lang="en-GB" dirty="0"/>
          </a:p>
          <a:p>
            <a:pPr marL="285750" indent="-285750">
              <a:buFont typeface="Arial" panose="020B0604020202020204" pitchFamily="34" charset="0"/>
              <a:buChar char="•"/>
            </a:pPr>
            <a:r>
              <a:rPr lang="en-GB" dirty="0"/>
              <a:t>6 tbsp lemon curd</a:t>
            </a:r>
          </a:p>
          <a:p>
            <a:pPr marL="285750" indent="-285750">
              <a:buFont typeface="Arial" panose="020B0604020202020204" pitchFamily="34" charset="0"/>
              <a:buChar char="•"/>
            </a:pPr>
            <a:r>
              <a:rPr lang="en-GB" dirty="0"/>
              <a:t>3 passion </a:t>
            </a:r>
            <a:r>
              <a:rPr lang="en-GB" dirty="0" err="1"/>
              <a:t>fruitseeds</a:t>
            </a:r>
            <a:r>
              <a:rPr lang="en-GB" dirty="0"/>
              <a:t> removed</a:t>
            </a:r>
          </a:p>
          <a:p>
            <a:pPr>
              <a:lnSpc>
                <a:spcPct val="90000"/>
              </a:lnSpc>
              <a:spcAft>
                <a:spcPts val="600"/>
              </a:spcAft>
            </a:pPr>
            <a:endParaRPr lang="en-US" sz="1400" b="1" dirty="0">
              <a:effectLst/>
              <a:cs typeface="Calibri" panose="020F0502020204030204"/>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FB18C9-8CE9-4B67-ADA6-E0761CE29381}"/>
              </a:ext>
            </a:extLst>
          </p:cNvPr>
          <p:cNvPicPr>
            <a:picLocks noChangeAspect="1"/>
          </p:cNvPicPr>
          <p:nvPr/>
        </p:nvPicPr>
        <p:blipFill>
          <a:blip r:embed="rId4"/>
          <a:stretch>
            <a:fillRect/>
          </a:stretch>
        </p:blipFill>
        <p:spPr>
          <a:xfrm>
            <a:off x="7922255" y="3683599"/>
            <a:ext cx="2719767" cy="2567346"/>
          </a:xfrm>
          <a:prstGeom prst="rect">
            <a:avLst/>
          </a:prstGeom>
        </p:spPr>
      </p:pic>
      <p:pic>
        <p:nvPicPr>
          <p:cNvPr id="5" name="Picture 4">
            <a:extLst>
              <a:ext uri="{FF2B5EF4-FFF2-40B4-BE49-F238E27FC236}">
                <a16:creationId xmlns:a16="http://schemas.microsoft.com/office/drawing/2014/main" id="{856A800B-0649-D1D0-42D9-4C90C585A815}"/>
              </a:ext>
            </a:extLst>
          </p:cNvPr>
          <p:cNvPicPr>
            <a:picLocks noChangeAspect="1"/>
          </p:cNvPicPr>
          <p:nvPr/>
        </p:nvPicPr>
        <p:blipFill>
          <a:blip r:embed="rId5"/>
          <a:stretch>
            <a:fillRect/>
          </a:stretch>
        </p:blipFill>
        <p:spPr>
          <a:xfrm>
            <a:off x="7241056" y="1150339"/>
            <a:ext cx="4285859" cy="1213209"/>
          </a:xfrm>
          <a:prstGeom prst="rect">
            <a:avLst/>
          </a:prstGeom>
        </p:spPr>
      </p:pic>
    </p:spTree>
    <p:extLst>
      <p:ext uri="{BB962C8B-B14F-4D97-AF65-F5344CB8AC3E}">
        <p14:creationId xmlns:p14="http://schemas.microsoft.com/office/powerpoint/2010/main" val="297318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E52E6-A23E-4047-A33C-B4055A13499E}"/>
              </a:ext>
            </a:extLst>
          </p:cNvPr>
          <p:cNvSpPr/>
          <p:nvPr/>
        </p:nvSpPr>
        <p:spPr>
          <a:xfrm>
            <a:off x="843064" y="1213209"/>
            <a:ext cx="10505871" cy="4893647"/>
          </a:xfrm>
          <a:prstGeom prst="rect">
            <a:avLst/>
          </a:prstGeom>
        </p:spPr>
        <p:txBody>
          <a:bodyPr wrap="square" lIns="91440" tIns="45720" rIns="91440" bIns="45720" anchor="t">
            <a:spAutoFit/>
          </a:bodyPr>
          <a:lstStyle/>
          <a:p>
            <a:r>
              <a:rPr lang="en-GB" sz="2000" b="1" i="0" dirty="0">
                <a:effectLst/>
                <a:latin typeface="Calibri"/>
                <a:cs typeface="Calibri"/>
              </a:rPr>
              <a:t>METHOD</a:t>
            </a:r>
          </a:p>
          <a:p>
            <a:endParaRPr lang="en-GB" sz="2000" b="1" i="0" dirty="0">
              <a:effectLst/>
              <a:latin typeface="Calibri"/>
              <a:cs typeface="Calibri"/>
            </a:endParaRPr>
          </a:p>
          <a:p>
            <a:r>
              <a:rPr lang="en-GB" b="1" dirty="0"/>
              <a:t>step 1</a:t>
            </a:r>
          </a:p>
          <a:p>
            <a:r>
              <a:rPr lang="en-GB" dirty="0"/>
              <a:t>Heat the oven to 200C/180C fan/gas 6. Unroll the puff pastry onto a lined baking tray. Score a 2cm border around the edge of the pastry, then brush the border with the egg.</a:t>
            </a:r>
          </a:p>
          <a:p>
            <a:endParaRPr lang="en-GB" b="1" dirty="0"/>
          </a:p>
          <a:p>
            <a:r>
              <a:rPr lang="en-GB" b="1" dirty="0"/>
              <a:t>step 2</a:t>
            </a:r>
          </a:p>
          <a:p>
            <a:r>
              <a:rPr lang="en-GB" dirty="0"/>
              <a:t>Bake for 15-20 mins, or until golden and crisp. Gently push down the middle with the back of a spoon, then leave to cool completely.</a:t>
            </a:r>
          </a:p>
          <a:p>
            <a:endParaRPr lang="en-GB" b="1" dirty="0"/>
          </a:p>
          <a:p>
            <a:r>
              <a:rPr lang="en-GB" b="1" dirty="0"/>
              <a:t>step 3</a:t>
            </a:r>
          </a:p>
          <a:p>
            <a:r>
              <a:rPr lang="en-GB" dirty="0"/>
              <a:t>Whisk the mascarpone with the double cream and 3 tbsp lemon curd until soft and </a:t>
            </a:r>
            <a:r>
              <a:rPr lang="en-GB" dirty="0" err="1"/>
              <a:t>spoonable</a:t>
            </a:r>
            <a:r>
              <a:rPr lang="en-GB" dirty="0"/>
              <a:t>. Fold in another 3 tbsp lemon curd and the seeds of 1 passion fruit.</a:t>
            </a:r>
          </a:p>
          <a:p>
            <a:endParaRPr lang="en-GB" b="1" dirty="0"/>
          </a:p>
          <a:p>
            <a:r>
              <a:rPr lang="en-GB" b="1" dirty="0"/>
              <a:t>step 4</a:t>
            </a:r>
          </a:p>
          <a:p>
            <a:r>
              <a:rPr lang="en-GB" dirty="0"/>
              <a:t>Spoon the cream mixture in the centre of the pastry and scatter over the seeds of 2 passion fruit</a:t>
            </a:r>
          </a:p>
          <a:p>
            <a:endParaRPr lang="en-GB" sz="2000" b="1" i="0" dirty="0">
              <a:effectLst/>
              <a:latin typeface="Calibri"/>
              <a:cs typeface="Calibri"/>
            </a:endParaRPr>
          </a:p>
        </p:txBody>
      </p:sp>
      <p:pic>
        <p:nvPicPr>
          <p:cNvPr id="4" name="Picture 3">
            <a:extLst>
              <a:ext uri="{FF2B5EF4-FFF2-40B4-BE49-F238E27FC236}">
                <a16:creationId xmlns:a16="http://schemas.microsoft.com/office/drawing/2014/main" id="{676AE5CE-1D5B-8996-B1EE-62A15F42441A}"/>
              </a:ext>
            </a:extLst>
          </p:cNvPr>
          <p:cNvPicPr>
            <a:picLocks noChangeAspect="1"/>
          </p:cNvPicPr>
          <p:nvPr/>
        </p:nvPicPr>
        <p:blipFill>
          <a:blip r:embed="rId2"/>
          <a:stretch>
            <a:fillRect/>
          </a:stretch>
        </p:blipFill>
        <p:spPr>
          <a:xfrm>
            <a:off x="3953069" y="0"/>
            <a:ext cx="4285859" cy="1213209"/>
          </a:xfrm>
          <a:prstGeom prst="rect">
            <a:avLst/>
          </a:prstGeom>
        </p:spPr>
      </p:pic>
    </p:spTree>
    <p:extLst>
      <p:ext uri="{BB962C8B-B14F-4D97-AF65-F5344CB8AC3E}">
        <p14:creationId xmlns:p14="http://schemas.microsoft.com/office/powerpoint/2010/main" val="199033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3F332-628A-44E1-A3CD-25051153506A}"/>
              </a:ext>
            </a:extLst>
          </p:cNvPr>
          <p:cNvSpPr>
            <a:spLocks noGrp="1"/>
          </p:cNvSpPr>
          <p:nvPr>
            <p:ph type="title"/>
          </p:nvPr>
        </p:nvSpPr>
        <p:spPr>
          <a:xfrm>
            <a:off x="1285240" y="1050595"/>
            <a:ext cx="8074815" cy="1618489"/>
          </a:xfrm>
        </p:spPr>
        <p:txBody>
          <a:bodyPr anchor="ctr">
            <a:normAutofit/>
          </a:bodyPr>
          <a:lstStyle/>
          <a:p>
            <a:r>
              <a:rPr lang="en-GB" sz="7200" b="1"/>
              <a:t>DATES</a:t>
            </a:r>
          </a:p>
        </p:txBody>
      </p:sp>
      <p:sp>
        <p:nvSpPr>
          <p:cNvPr id="3" name="Content Placeholder 2">
            <a:extLst>
              <a:ext uri="{FF2B5EF4-FFF2-40B4-BE49-F238E27FC236}">
                <a16:creationId xmlns:a16="http://schemas.microsoft.com/office/drawing/2014/main" id="{0D4792C4-3B25-47FB-B706-76B70E3AD409}"/>
              </a:ext>
            </a:extLst>
          </p:cNvPr>
          <p:cNvSpPr>
            <a:spLocks noGrp="1"/>
          </p:cNvSpPr>
          <p:nvPr>
            <p:ph idx="1"/>
          </p:nvPr>
        </p:nvSpPr>
        <p:spPr>
          <a:xfrm>
            <a:off x="1285240" y="2581281"/>
            <a:ext cx="8074815" cy="2800395"/>
          </a:xfrm>
        </p:spPr>
        <p:txBody>
          <a:bodyPr anchor="t">
            <a:normAutofit fontScale="62500" lnSpcReduction="20000"/>
          </a:bodyPr>
          <a:lstStyle/>
          <a:p>
            <a:pPr marL="0" indent="0">
              <a:buNone/>
            </a:pPr>
            <a:r>
              <a:rPr lang="en-GB" sz="2600" dirty="0"/>
              <a:t>Week 1: Easter tray bake (w/c 21.04.2025)</a:t>
            </a:r>
          </a:p>
          <a:p>
            <a:pPr marL="0" indent="0">
              <a:buNone/>
            </a:pPr>
            <a:r>
              <a:rPr lang="en-GB" sz="2600" dirty="0"/>
              <a:t>Week 2: chocolate Viennese whirls (w/c 28.04.2025)</a:t>
            </a:r>
          </a:p>
          <a:p>
            <a:pPr marL="0" indent="0">
              <a:buNone/>
            </a:pPr>
            <a:r>
              <a:rPr lang="en-GB" sz="2600" dirty="0"/>
              <a:t>Week 3:  Curly </a:t>
            </a:r>
            <a:r>
              <a:rPr lang="en-GB" sz="2600" dirty="0" err="1"/>
              <a:t>Wurly</a:t>
            </a:r>
            <a:r>
              <a:rPr lang="en-GB" sz="2600" dirty="0"/>
              <a:t> raspberry bake (w/c 05.05.2025)</a:t>
            </a:r>
          </a:p>
          <a:p>
            <a:pPr marL="0" indent="0">
              <a:buNone/>
            </a:pPr>
            <a:r>
              <a:rPr lang="en-GB" sz="2600" dirty="0"/>
              <a:t>Week 4: berry crumble pots (w/c 12.05.2025)</a:t>
            </a:r>
          </a:p>
          <a:p>
            <a:pPr marL="0" indent="0">
              <a:buNone/>
            </a:pPr>
            <a:r>
              <a:rPr lang="en-GB" sz="2600" dirty="0"/>
              <a:t>Week 5: quick strawberry mousse (w/c 19.05.2025)</a:t>
            </a:r>
          </a:p>
          <a:p>
            <a:pPr marL="0" indent="0">
              <a:buNone/>
            </a:pPr>
            <a:r>
              <a:rPr lang="en-GB" sz="2600" dirty="0"/>
              <a:t>Week 6: cinnamon swirls (w/c 02.06.2025)</a:t>
            </a:r>
          </a:p>
          <a:p>
            <a:pPr marL="0" indent="0">
              <a:buNone/>
            </a:pPr>
            <a:r>
              <a:rPr lang="en-GB" sz="2600" dirty="0"/>
              <a:t>Week 7: raspberry &amp; white chocolate chip cookies (09.06.2025)</a:t>
            </a:r>
          </a:p>
          <a:p>
            <a:pPr marL="0" indent="0">
              <a:buNone/>
            </a:pPr>
            <a:r>
              <a:rPr lang="en-GB" sz="2600" dirty="0"/>
              <a:t>Week 8: </a:t>
            </a:r>
            <a:r>
              <a:rPr lang="fr-FR" sz="2600" dirty="0" err="1"/>
              <a:t>lemon</a:t>
            </a:r>
            <a:r>
              <a:rPr lang="fr-FR" sz="2600" dirty="0"/>
              <a:t> </a:t>
            </a:r>
            <a:r>
              <a:rPr lang="fr-FR" sz="2600" dirty="0" err="1"/>
              <a:t>curd</a:t>
            </a:r>
            <a:r>
              <a:rPr lang="fr-FR" sz="2600" dirty="0"/>
              <a:t>, mascarpone &amp; passion fruit </a:t>
            </a:r>
            <a:r>
              <a:rPr lang="fr-FR" sz="2600" dirty="0" err="1"/>
              <a:t>tart</a:t>
            </a:r>
            <a:r>
              <a:rPr lang="fr-FR" sz="2600" dirty="0"/>
              <a:t> (16.06.2025)</a:t>
            </a:r>
            <a:endParaRPr lang="en-GB" sz="2600" dirty="0"/>
          </a:p>
          <a:p>
            <a:pPr marL="0" indent="0">
              <a:buNone/>
            </a:pPr>
            <a:r>
              <a:rPr lang="en-GB" sz="2600" dirty="0"/>
              <a:t>Week 9: pick your favourite bake from the year (23.06.2025)</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300072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172E-9F1E-458E-9164-E0FBB6065E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AB2FD61-0E3C-47DC-91E7-7A2D03424B2F}"/>
              </a:ext>
            </a:extLst>
          </p:cNvPr>
          <p:cNvSpPr>
            <a:spLocks noGrp="1"/>
          </p:cNvSpPr>
          <p:nvPr>
            <p:ph idx="1"/>
          </p:nvPr>
        </p:nvSpPr>
        <p:spPr/>
        <p:txBody>
          <a:bodyPr/>
          <a:lstStyle/>
          <a:p>
            <a:endParaRPr lang="en-GB"/>
          </a:p>
        </p:txBody>
      </p:sp>
      <p:sp>
        <p:nvSpPr>
          <p:cNvPr id="4" name="AutoShape 2" descr="https://ukc-powerpoint.officeapps.live.com/pods/GetClipboardImage.ashx?Id=a783fb8c-63d6-4077-b92d-4bba47ef06a9&amp;DC=GUK3&amp;pkey=cb9240da-5d96-483a-870f-1f454760123c&amp;wdwaccluster=GUK3">
            <a:extLst>
              <a:ext uri="{FF2B5EF4-FFF2-40B4-BE49-F238E27FC236}">
                <a16:creationId xmlns:a16="http://schemas.microsoft.com/office/drawing/2014/main" id="{DE455E0E-1FBC-4569-8C8B-158F89C16A0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D519DD90-D702-4359-AC25-4F11191A798B}"/>
              </a:ext>
            </a:extLst>
          </p:cNvPr>
          <p:cNvPicPr>
            <a:picLocks noChangeAspect="1"/>
          </p:cNvPicPr>
          <p:nvPr/>
        </p:nvPicPr>
        <p:blipFill>
          <a:blip r:embed="rId2"/>
          <a:stretch>
            <a:fillRect/>
          </a:stretch>
        </p:blipFill>
        <p:spPr>
          <a:xfrm>
            <a:off x="35749" y="0"/>
            <a:ext cx="12120502" cy="6858000"/>
          </a:xfrm>
          <a:prstGeom prst="rect">
            <a:avLst/>
          </a:prstGeom>
        </p:spPr>
      </p:pic>
      <p:pic>
        <p:nvPicPr>
          <p:cNvPr id="6" name="Picture 5">
            <a:extLst>
              <a:ext uri="{FF2B5EF4-FFF2-40B4-BE49-F238E27FC236}">
                <a16:creationId xmlns:a16="http://schemas.microsoft.com/office/drawing/2014/main" id="{C4C31859-E894-B30B-D2A6-C50A2F12C33C}"/>
              </a:ext>
            </a:extLst>
          </p:cNvPr>
          <p:cNvPicPr>
            <a:picLocks noChangeAspect="1"/>
          </p:cNvPicPr>
          <p:nvPr/>
        </p:nvPicPr>
        <p:blipFill>
          <a:blip r:embed="rId3"/>
          <a:stretch>
            <a:fillRect/>
          </a:stretch>
        </p:blipFill>
        <p:spPr>
          <a:xfrm>
            <a:off x="6951231" y="1209062"/>
            <a:ext cx="4681421" cy="1325563"/>
          </a:xfrm>
          <a:prstGeom prst="rect">
            <a:avLst/>
          </a:prstGeom>
        </p:spPr>
      </p:pic>
    </p:spTree>
    <p:extLst>
      <p:ext uri="{BB962C8B-B14F-4D97-AF65-F5344CB8AC3E}">
        <p14:creationId xmlns:p14="http://schemas.microsoft.com/office/powerpoint/2010/main" val="193533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4A2D23-02E6-4EBA-B6ED-677725E0E904}"/>
              </a:ext>
            </a:extLst>
          </p:cNvPr>
          <p:cNvPicPr>
            <a:picLocks noChangeAspect="1"/>
          </p:cNvPicPr>
          <p:nvPr/>
        </p:nvPicPr>
        <p:blipFill>
          <a:blip r:embed="rId2"/>
          <a:stretch>
            <a:fillRect/>
          </a:stretch>
        </p:blipFill>
        <p:spPr>
          <a:xfrm>
            <a:off x="10857" y="0"/>
            <a:ext cx="12170285" cy="6858000"/>
          </a:xfrm>
          <a:prstGeom prst="rect">
            <a:avLst/>
          </a:prstGeom>
        </p:spPr>
      </p:pic>
      <p:pic>
        <p:nvPicPr>
          <p:cNvPr id="3" name="Picture 2">
            <a:extLst>
              <a:ext uri="{FF2B5EF4-FFF2-40B4-BE49-F238E27FC236}">
                <a16:creationId xmlns:a16="http://schemas.microsoft.com/office/drawing/2014/main" id="{FEA6D89E-E7BA-C03E-279B-30E885A5DEC9}"/>
              </a:ext>
            </a:extLst>
          </p:cNvPr>
          <p:cNvPicPr>
            <a:picLocks noChangeAspect="1"/>
          </p:cNvPicPr>
          <p:nvPr/>
        </p:nvPicPr>
        <p:blipFill>
          <a:blip r:embed="rId3"/>
          <a:stretch>
            <a:fillRect/>
          </a:stretch>
        </p:blipFill>
        <p:spPr>
          <a:xfrm>
            <a:off x="4041777" y="0"/>
            <a:ext cx="4330248" cy="1226127"/>
          </a:xfrm>
          <a:prstGeom prst="rect">
            <a:avLst/>
          </a:prstGeom>
        </p:spPr>
      </p:pic>
    </p:spTree>
    <p:extLst>
      <p:ext uri="{BB962C8B-B14F-4D97-AF65-F5344CB8AC3E}">
        <p14:creationId xmlns:p14="http://schemas.microsoft.com/office/powerpoint/2010/main" val="136474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D8AF59-9E48-4C52-A142-449B26EBB259}"/>
              </a:ext>
            </a:extLst>
          </p:cNvPr>
          <p:cNvSpPr/>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sz="1300" dirty="0"/>
          </a:p>
          <a:p>
            <a:pPr>
              <a:lnSpc>
                <a:spcPct val="90000"/>
              </a:lnSpc>
              <a:spcAft>
                <a:spcPts val="600"/>
              </a:spcAft>
            </a:pPr>
            <a:r>
              <a:rPr lang="en-US" sz="1300" b="1" dirty="0"/>
              <a:t>I</a:t>
            </a:r>
            <a:r>
              <a:rPr lang="en-US" sz="1300" b="1" dirty="0">
                <a:effectLst/>
              </a:rPr>
              <a:t>NGREDIENTS</a:t>
            </a:r>
          </a:p>
          <a:p>
            <a:r>
              <a:rPr lang="en-GB" dirty="0"/>
              <a:t>125g unsalted butter, softened</a:t>
            </a:r>
          </a:p>
          <a:p>
            <a:r>
              <a:rPr lang="en-GB" dirty="0"/>
              <a:t>25g unrefined golden icing sugar </a:t>
            </a:r>
          </a:p>
          <a:p>
            <a:r>
              <a:rPr lang="en-GB" dirty="0"/>
              <a:t>1 tsp vanilla extract (school to provide)</a:t>
            </a:r>
          </a:p>
          <a:p>
            <a:r>
              <a:rPr lang="en-GB" dirty="0"/>
              <a:t>125g plain flour</a:t>
            </a:r>
          </a:p>
          <a:p>
            <a:r>
              <a:rPr lang="en-GB" dirty="0"/>
              <a:t>25g cornflour</a:t>
            </a:r>
          </a:p>
          <a:p>
            <a:pPr>
              <a:lnSpc>
                <a:spcPct val="90000"/>
              </a:lnSpc>
              <a:spcAft>
                <a:spcPts val="600"/>
              </a:spcAft>
            </a:pPr>
            <a:r>
              <a:rPr lang="en-GB" dirty="0"/>
              <a:t>150g milk chocolate, melted</a:t>
            </a:r>
          </a:p>
          <a:p>
            <a:pPr>
              <a:lnSpc>
                <a:spcPct val="90000"/>
              </a:lnSpc>
              <a:spcAft>
                <a:spcPts val="600"/>
              </a:spcAft>
            </a:pPr>
            <a:endParaRPr lang="en-GB" sz="1300" b="1" dirty="0">
              <a:effectLst/>
              <a:cs typeface="Calibri"/>
            </a:endParaRPr>
          </a:p>
          <a:p>
            <a:pPr>
              <a:lnSpc>
                <a:spcPct val="90000"/>
              </a:lnSpc>
              <a:spcAft>
                <a:spcPts val="600"/>
              </a:spcAft>
            </a:pPr>
            <a:r>
              <a:rPr lang="en-GB" sz="1300" b="1" dirty="0">
                <a:cs typeface="Calibri"/>
              </a:rPr>
              <a:t>Optional sprinkles/dried fruit</a:t>
            </a:r>
            <a:endParaRPr lang="en-US" sz="1300" b="1" dirty="0">
              <a:effectLst/>
              <a:cs typeface="Calibri"/>
            </a:endParaRPr>
          </a:p>
        </p:txBody>
      </p:sp>
      <p:sp>
        <p:nvSpPr>
          <p:cNvPr id="14" name="Rectangle 1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E6D90D8-2DC5-479B-B8EE-E9465A9D52C6}"/>
              </a:ext>
            </a:extLst>
          </p:cNvPr>
          <p:cNvPicPr>
            <a:picLocks noChangeAspect="1"/>
          </p:cNvPicPr>
          <p:nvPr/>
        </p:nvPicPr>
        <p:blipFill>
          <a:blip r:embed="rId2"/>
          <a:stretch>
            <a:fillRect/>
          </a:stretch>
        </p:blipFill>
        <p:spPr>
          <a:xfrm>
            <a:off x="7083423" y="1185512"/>
            <a:ext cx="4397433" cy="1311515"/>
          </a:xfrm>
          <a:prstGeom prst="rect">
            <a:avLst/>
          </a:prstGeom>
        </p:spPr>
      </p:pic>
      <p:sp>
        <p:nvSpPr>
          <p:cNvPr id="18" name="Rectangle 17">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19B8AE-7874-47F0-96A6-DD114A944409}"/>
              </a:ext>
            </a:extLst>
          </p:cNvPr>
          <p:cNvSpPr/>
          <p:nvPr/>
        </p:nvSpPr>
        <p:spPr>
          <a:xfrm>
            <a:off x="496825" y="2497027"/>
            <a:ext cx="4646675" cy="369332"/>
          </a:xfrm>
          <a:prstGeom prst="rect">
            <a:avLst/>
          </a:prstGeom>
        </p:spPr>
        <p:txBody>
          <a:bodyPr wrap="square">
            <a:spAutoFit/>
          </a:bodyPr>
          <a:lstStyle/>
          <a:p>
            <a:r>
              <a:rPr lang="en-GB" b="1" dirty="0"/>
              <a:t>Chocolate Viennese whirls</a:t>
            </a:r>
          </a:p>
        </p:txBody>
      </p:sp>
      <p:pic>
        <p:nvPicPr>
          <p:cNvPr id="9" name="Picture 8">
            <a:extLst>
              <a:ext uri="{FF2B5EF4-FFF2-40B4-BE49-F238E27FC236}">
                <a16:creationId xmlns:a16="http://schemas.microsoft.com/office/drawing/2014/main" id="{894EC0BB-AEC7-4154-B8F1-9358BA66D52F}"/>
              </a:ext>
            </a:extLst>
          </p:cNvPr>
          <p:cNvPicPr>
            <a:picLocks noChangeAspect="1"/>
          </p:cNvPicPr>
          <p:nvPr/>
        </p:nvPicPr>
        <p:blipFill>
          <a:blip r:embed="rId3"/>
          <a:stretch>
            <a:fillRect/>
          </a:stretch>
        </p:blipFill>
        <p:spPr>
          <a:xfrm>
            <a:off x="7518228" y="3659163"/>
            <a:ext cx="3508405" cy="2334684"/>
          </a:xfrm>
          <a:prstGeom prst="rect">
            <a:avLst/>
          </a:prstGeom>
        </p:spPr>
      </p:pic>
      <p:pic>
        <p:nvPicPr>
          <p:cNvPr id="4" name="Picture 3">
            <a:extLst>
              <a:ext uri="{FF2B5EF4-FFF2-40B4-BE49-F238E27FC236}">
                <a16:creationId xmlns:a16="http://schemas.microsoft.com/office/drawing/2014/main" id="{3FFC1B6B-B68C-94BC-7EF3-D19B24A1DE7D}"/>
              </a:ext>
            </a:extLst>
          </p:cNvPr>
          <p:cNvPicPr>
            <a:picLocks noChangeAspect="1"/>
          </p:cNvPicPr>
          <p:nvPr/>
        </p:nvPicPr>
        <p:blipFill>
          <a:blip r:embed="rId4"/>
          <a:stretch>
            <a:fillRect/>
          </a:stretch>
        </p:blipFill>
        <p:spPr>
          <a:xfrm>
            <a:off x="6947154" y="1185512"/>
            <a:ext cx="4719895" cy="1336457"/>
          </a:xfrm>
          <a:prstGeom prst="rect">
            <a:avLst/>
          </a:prstGeom>
        </p:spPr>
      </p:pic>
    </p:spTree>
    <p:extLst>
      <p:ext uri="{BB962C8B-B14F-4D97-AF65-F5344CB8AC3E}">
        <p14:creationId xmlns:p14="http://schemas.microsoft.com/office/powerpoint/2010/main" val="261380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73EB69-E7BA-439A-B6C3-E10553B96769}"/>
              </a:ext>
            </a:extLst>
          </p:cNvPr>
          <p:cNvSpPr/>
          <p:nvPr/>
        </p:nvSpPr>
        <p:spPr>
          <a:xfrm>
            <a:off x="599872" y="719371"/>
            <a:ext cx="10992255" cy="5386090"/>
          </a:xfrm>
          <a:prstGeom prst="rect">
            <a:avLst/>
          </a:prstGeom>
        </p:spPr>
        <p:txBody>
          <a:bodyPr wrap="square" lIns="91440" tIns="45720" rIns="91440" bIns="45720" anchor="t">
            <a:spAutoFit/>
          </a:bodyPr>
          <a:lstStyle/>
          <a:p>
            <a:r>
              <a:rPr lang="en-GB" sz="3200" b="1" i="0" dirty="0">
                <a:effectLst/>
                <a:latin typeface="Calibri"/>
                <a:cs typeface="Calibri"/>
              </a:rPr>
              <a:t>Method</a:t>
            </a:r>
          </a:p>
          <a:p>
            <a:r>
              <a:rPr lang="en-GB" sz="2000" b="1" i="0" dirty="0">
                <a:effectLst/>
                <a:latin typeface="Calibri"/>
                <a:cs typeface="Calibri"/>
              </a:rPr>
              <a:t>STEP 1</a:t>
            </a:r>
          </a:p>
          <a:p>
            <a:endParaRPr lang="en-GB" sz="2000" b="1" i="0" dirty="0">
              <a:effectLst/>
              <a:latin typeface="Calibri"/>
              <a:cs typeface="Calibri"/>
            </a:endParaRPr>
          </a:p>
          <a:p>
            <a:r>
              <a:rPr lang="en-GB" dirty="0"/>
              <a:t>Heat the oven to 190°C/170°C fan/gas 5. </a:t>
            </a:r>
          </a:p>
          <a:p>
            <a:r>
              <a:rPr lang="en-GB" dirty="0"/>
              <a:t>Beat the butter, icing sugar and vanilla extract in a mixing bowl. </a:t>
            </a:r>
          </a:p>
          <a:p>
            <a:r>
              <a:rPr lang="en-GB" dirty="0"/>
              <a:t>Stir in the flour and cornflour using a wooden spoon until fully combined.</a:t>
            </a:r>
          </a:p>
          <a:p>
            <a:endParaRPr lang="en-GB" dirty="0"/>
          </a:p>
          <a:p>
            <a:r>
              <a:rPr lang="en-GB" b="1" dirty="0"/>
              <a:t>STEP 2</a:t>
            </a:r>
          </a:p>
          <a:p>
            <a:endParaRPr lang="en-GB" dirty="0"/>
          </a:p>
          <a:p>
            <a:r>
              <a:rPr lang="en-GB" dirty="0"/>
              <a:t>Spoon the biscuit dough into the piping bag, then pipe about 8 swirly biscuits (any shape or letters that you fancy) onto the lined baking sheets, leaving room for them to spread a little during baking. Bake for 8-10 minutes until pale golden. The swirls will still be soft but will harden as they cool.</a:t>
            </a:r>
          </a:p>
          <a:p>
            <a:endParaRPr lang="en-GB" dirty="0"/>
          </a:p>
          <a:p>
            <a:r>
              <a:rPr lang="en-GB" b="1" dirty="0"/>
              <a:t>STEP 3</a:t>
            </a:r>
          </a:p>
          <a:p>
            <a:endParaRPr lang="en-GB" dirty="0"/>
          </a:p>
          <a:p>
            <a:r>
              <a:rPr lang="en-GB" dirty="0"/>
              <a:t>Once cool, gently dip half of each biscuit in the melted chocolate, (or sprinkles as you prefer).</a:t>
            </a:r>
          </a:p>
          <a:p>
            <a:endParaRPr lang="en-GB" sz="2000" b="1" i="0" dirty="0">
              <a:effectLst/>
              <a:latin typeface="Calibri"/>
              <a:cs typeface="Calibri"/>
            </a:endParaRPr>
          </a:p>
          <a:p>
            <a:endParaRPr lang="en-GB" b="0" i="0" dirty="0">
              <a:effectLst/>
              <a:latin typeface="Calibri"/>
              <a:cs typeface="Calibri"/>
            </a:endParaRPr>
          </a:p>
        </p:txBody>
      </p:sp>
      <p:pic>
        <p:nvPicPr>
          <p:cNvPr id="3" name="Picture 2">
            <a:extLst>
              <a:ext uri="{FF2B5EF4-FFF2-40B4-BE49-F238E27FC236}">
                <a16:creationId xmlns:a16="http://schemas.microsoft.com/office/drawing/2014/main" id="{1844B828-4024-4D33-A5F9-304D66762E39}"/>
              </a:ext>
            </a:extLst>
          </p:cNvPr>
          <p:cNvPicPr>
            <a:picLocks noChangeAspect="1"/>
          </p:cNvPicPr>
          <p:nvPr/>
        </p:nvPicPr>
        <p:blipFill>
          <a:blip r:embed="rId2"/>
          <a:stretch>
            <a:fillRect/>
          </a:stretch>
        </p:blipFill>
        <p:spPr>
          <a:xfrm>
            <a:off x="4065855" y="0"/>
            <a:ext cx="4060288" cy="1213209"/>
          </a:xfrm>
          <a:prstGeom prst="rect">
            <a:avLst/>
          </a:prstGeom>
        </p:spPr>
      </p:pic>
      <p:pic>
        <p:nvPicPr>
          <p:cNvPr id="4" name="Picture 3">
            <a:extLst>
              <a:ext uri="{FF2B5EF4-FFF2-40B4-BE49-F238E27FC236}">
                <a16:creationId xmlns:a16="http://schemas.microsoft.com/office/drawing/2014/main" id="{264D9A88-57F7-0F8C-5AC3-466DBDFA9231}"/>
              </a:ext>
            </a:extLst>
          </p:cNvPr>
          <p:cNvPicPr>
            <a:picLocks noChangeAspect="1"/>
          </p:cNvPicPr>
          <p:nvPr/>
        </p:nvPicPr>
        <p:blipFill>
          <a:blip r:embed="rId3"/>
          <a:stretch>
            <a:fillRect/>
          </a:stretch>
        </p:blipFill>
        <p:spPr>
          <a:xfrm>
            <a:off x="4065855" y="0"/>
            <a:ext cx="4284627" cy="1213209"/>
          </a:xfrm>
          <a:prstGeom prst="rect">
            <a:avLst/>
          </a:prstGeom>
        </p:spPr>
      </p:pic>
    </p:spTree>
    <p:extLst>
      <p:ext uri="{BB962C8B-B14F-4D97-AF65-F5344CB8AC3E}">
        <p14:creationId xmlns:p14="http://schemas.microsoft.com/office/powerpoint/2010/main" val="3761891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0478608-F036-4D50-AA19-1887D9C033AF}"/>
              </a:ext>
            </a:extLst>
          </p:cNvPr>
          <p:cNvSpPr/>
          <p:nvPr/>
        </p:nvSpPr>
        <p:spPr>
          <a:xfrm>
            <a:off x="590719" y="2330505"/>
            <a:ext cx="5278066" cy="3979585"/>
          </a:xfrm>
          <a:prstGeom prst="rect">
            <a:avLst/>
          </a:prstGeom>
        </p:spPr>
        <p:txBody>
          <a:bodyPr vert="horz" lIns="91440" tIns="45720" rIns="91440" bIns="45720" rtlCol="0" anchor="ctr">
            <a:normAutofit fontScale="85000" lnSpcReduction="20000"/>
          </a:bodyPr>
          <a:lstStyle/>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Curly </a:t>
            </a:r>
            <a:r>
              <a:rPr lang="en-US" sz="2000" dirty="0" err="1"/>
              <a:t>Wurly</a:t>
            </a:r>
            <a:r>
              <a:rPr lang="en-US" sz="2000" dirty="0"/>
              <a:t> raspberry bake</a:t>
            </a:r>
          </a:p>
          <a:p>
            <a:pPr>
              <a:lnSpc>
                <a:spcPct val="90000"/>
              </a:lnSpc>
              <a:spcAft>
                <a:spcPts val="600"/>
              </a:spcAft>
            </a:pPr>
            <a:endParaRPr lang="en-US" sz="2000" dirty="0"/>
          </a:p>
          <a:p>
            <a:pPr>
              <a:lnSpc>
                <a:spcPct val="90000"/>
              </a:lnSpc>
              <a:spcAft>
                <a:spcPts val="600"/>
              </a:spcAft>
            </a:pPr>
            <a:r>
              <a:rPr lang="en-US" sz="2000" dirty="0"/>
              <a:t>INGREDIENTS</a:t>
            </a:r>
          </a:p>
          <a:p>
            <a:pPr>
              <a:lnSpc>
                <a:spcPct val="90000"/>
              </a:lnSpc>
              <a:spcAft>
                <a:spcPts val="600"/>
              </a:spcAft>
            </a:pPr>
            <a:endParaRPr lang="en-US" sz="2000" dirty="0">
              <a:cs typeface="Calibri" panose="020F0502020204030204"/>
            </a:endParaRPr>
          </a:p>
          <a:p>
            <a:r>
              <a:rPr lang="en-GB" dirty="0"/>
              <a:t>250g plain flour</a:t>
            </a:r>
          </a:p>
          <a:p>
            <a:r>
              <a:rPr lang="en-GB" dirty="0"/>
              <a:t>1½ tsp baking powder (school to provide)</a:t>
            </a:r>
          </a:p>
          <a:p>
            <a:r>
              <a:rPr lang="en-GB" dirty="0"/>
              <a:t>½ tsp salt (school to provide)</a:t>
            </a:r>
          </a:p>
          <a:p>
            <a:r>
              <a:rPr lang="en-GB" dirty="0"/>
              <a:t>200g unsalted butter, melted</a:t>
            </a:r>
          </a:p>
          <a:p>
            <a:r>
              <a:rPr lang="en-GB" dirty="0"/>
              <a:t>250g light brown sugar</a:t>
            </a:r>
          </a:p>
          <a:p>
            <a:r>
              <a:rPr lang="en-GB" dirty="0"/>
              <a:t>3 medium free-range eggs, beaten</a:t>
            </a:r>
          </a:p>
          <a:p>
            <a:r>
              <a:rPr lang="en-GB" dirty="0"/>
              <a:t>1 tsp vanilla bean extract (school to provide0</a:t>
            </a:r>
          </a:p>
          <a:p>
            <a:r>
              <a:rPr lang="en-GB" dirty="0"/>
              <a:t>120g </a:t>
            </a:r>
            <a:r>
              <a:rPr lang="en-GB" dirty="0" err="1"/>
              <a:t>Milkybars</a:t>
            </a:r>
            <a:r>
              <a:rPr lang="en-GB" dirty="0"/>
              <a:t>, roughly chopped</a:t>
            </a:r>
          </a:p>
          <a:p>
            <a:r>
              <a:rPr lang="en-GB" dirty="0"/>
              <a:t>3 Curly </a:t>
            </a:r>
            <a:r>
              <a:rPr lang="en-GB" dirty="0" err="1"/>
              <a:t>Wurly</a:t>
            </a:r>
            <a:r>
              <a:rPr lang="en-GB" dirty="0"/>
              <a:t> bars, roughly chopped</a:t>
            </a:r>
          </a:p>
          <a:p>
            <a:endParaRPr lang="en-GB" dirty="0"/>
          </a:p>
          <a:p>
            <a:r>
              <a:rPr lang="en-GB" dirty="0"/>
              <a:t>200g frozen raspberries, defrosted</a:t>
            </a:r>
          </a:p>
          <a:p>
            <a:r>
              <a:rPr lang="en-GB" dirty="0"/>
              <a:t>40g caster sugar</a:t>
            </a:r>
          </a:p>
          <a:p>
            <a:r>
              <a:rPr lang="en-GB" dirty="0"/>
              <a:t>Squeeze fresh lemon juice</a:t>
            </a:r>
          </a:p>
          <a:p>
            <a:endParaRPr lang="en-GB" dirty="0"/>
          </a:p>
          <a:p>
            <a:pPr>
              <a:lnSpc>
                <a:spcPct val="90000"/>
              </a:lnSpc>
              <a:spcAft>
                <a:spcPts val="600"/>
              </a:spcAft>
            </a:pPr>
            <a:endParaRPr lang="en-US" sz="2000" dirty="0">
              <a:cs typeface="Calibri" panose="020F0502020204030204"/>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923CBE-DE9C-4A71-B5E3-DB2F35BF63DE}"/>
              </a:ext>
            </a:extLst>
          </p:cNvPr>
          <p:cNvPicPr>
            <a:picLocks noChangeAspect="1"/>
          </p:cNvPicPr>
          <p:nvPr/>
        </p:nvPicPr>
        <p:blipFill>
          <a:blip r:embed="rId2"/>
          <a:stretch>
            <a:fillRect/>
          </a:stretch>
        </p:blipFill>
        <p:spPr>
          <a:xfrm>
            <a:off x="7083423" y="1185512"/>
            <a:ext cx="4397433" cy="1311515"/>
          </a:xfrm>
          <a:prstGeom prst="rect">
            <a:avLst/>
          </a:prstGeom>
        </p:spPr>
      </p:pic>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052787-7220-4F65-B339-1BF101CD5E54}"/>
              </a:ext>
            </a:extLst>
          </p:cNvPr>
          <p:cNvPicPr>
            <a:picLocks noChangeAspect="1"/>
          </p:cNvPicPr>
          <p:nvPr/>
        </p:nvPicPr>
        <p:blipFill>
          <a:blip r:embed="rId3"/>
          <a:stretch>
            <a:fillRect/>
          </a:stretch>
        </p:blipFill>
        <p:spPr>
          <a:xfrm rot="16200000">
            <a:off x="7936001" y="3279225"/>
            <a:ext cx="2630562" cy="3431168"/>
          </a:xfrm>
          <a:prstGeom prst="rect">
            <a:avLst/>
          </a:prstGeom>
        </p:spPr>
      </p:pic>
      <p:pic>
        <p:nvPicPr>
          <p:cNvPr id="4" name="Picture 3">
            <a:extLst>
              <a:ext uri="{FF2B5EF4-FFF2-40B4-BE49-F238E27FC236}">
                <a16:creationId xmlns:a16="http://schemas.microsoft.com/office/drawing/2014/main" id="{A02B353E-685C-4754-DC20-39018311E8DB}"/>
              </a:ext>
            </a:extLst>
          </p:cNvPr>
          <p:cNvPicPr>
            <a:picLocks noChangeAspect="1"/>
          </p:cNvPicPr>
          <p:nvPr/>
        </p:nvPicPr>
        <p:blipFill>
          <a:blip r:embed="rId4"/>
          <a:stretch>
            <a:fillRect/>
          </a:stretch>
        </p:blipFill>
        <p:spPr>
          <a:xfrm>
            <a:off x="6969472" y="1184877"/>
            <a:ext cx="4631809" cy="1311515"/>
          </a:xfrm>
          <a:prstGeom prst="rect">
            <a:avLst/>
          </a:prstGeom>
        </p:spPr>
      </p:pic>
    </p:spTree>
    <p:extLst>
      <p:ext uri="{BB962C8B-B14F-4D97-AF65-F5344CB8AC3E}">
        <p14:creationId xmlns:p14="http://schemas.microsoft.com/office/powerpoint/2010/main" val="247853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FC484A-4487-4B57-8714-17AB80F37281}"/>
              </a:ext>
            </a:extLst>
          </p:cNvPr>
          <p:cNvSpPr/>
          <p:nvPr/>
        </p:nvSpPr>
        <p:spPr>
          <a:xfrm>
            <a:off x="1115438" y="0"/>
            <a:ext cx="9961124" cy="6924973"/>
          </a:xfrm>
          <a:prstGeom prst="rect">
            <a:avLst/>
          </a:prstGeom>
        </p:spPr>
        <p:txBody>
          <a:bodyPr wrap="square" lIns="91440" tIns="45720" rIns="91440" bIns="45720" anchor="t">
            <a:spAutoFit/>
          </a:bodyPr>
          <a:lstStyle/>
          <a:p>
            <a:endParaRPr lang="en-GB" sz="2400" b="1" i="0" dirty="0">
              <a:solidFill>
                <a:srgbClr val="333333"/>
              </a:solidFill>
              <a:effectLst/>
              <a:latin typeface="corporate-s"/>
            </a:endParaRPr>
          </a:p>
          <a:p>
            <a:endParaRPr lang="en-GB" sz="2400" b="1" dirty="0">
              <a:solidFill>
                <a:srgbClr val="333333"/>
              </a:solidFill>
              <a:latin typeface="corporate-s"/>
            </a:endParaRPr>
          </a:p>
          <a:p>
            <a:r>
              <a:rPr lang="en-GB" sz="2400" b="1" i="0" dirty="0">
                <a:solidFill>
                  <a:srgbClr val="333333"/>
                </a:solidFill>
                <a:effectLst/>
                <a:latin typeface="Calibri"/>
                <a:cs typeface="Calibri"/>
              </a:rPr>
              <a:t>Method</a:t>
            </a:r>
          </a:p>
          <a:p>
            <a:endParaRPr lang="en-GB" sz="2400" b="1" i="0" dirty="0">
              <a:solidFill>
                <a:srgbClr val="333333"/>
              </a:solidFill>
              <a:effectLst/>
              <a:latin typeface="Calibri"/>
              <a:cs typeface="Calibri"/>
            </a:endParaRPr>
          </a:p>
          <a:p>
            <a:r>
              <a:rPr lang="en-GB" sz="2400" b="1" i="0" dirty="0">
                <a:effectLst/>
                <a:latin typeface="Calibri"/>
                <a:cs typeface="Calibri"/>
              </a:rPr>
              <a:t>STEP 1</a:t>
            </a:r>
          </a:p>
          <a:p>
            <a:r>
              <a:rPr lang="en-GB" dirty="0"/>
              <a:t>Heat the oven to 170°C/150°C fan/gas 3½. For the raspberry sauce, put the raspberries into a saucepan with the sugar and lemon juice and heat gently for 5-10 minutes until the berries have broken down. Pour into a bowl and set aside to cool.</a:t>
            </a:r>
          </a:p>
          <a:p>
            <a:endParaRPr lang="en-GB" sz="2400" b="0" i="0" dirty="0">
              <a:effectLst/>
              <a:latin typeface="Calibri"/>
              <a:cs typeface="Calibri"/>
            </a:endParaRPr>
          </a:p>
          <a:p>
            <a:r>
              <a:rPr lang="en-GB" sz="2400" b="1" i="0" dirty="0">
                <a:effectLst/>
                <a:latin typeface="Calibri"/>
                <a:cs typeface="Calibri"/>
              </a:rPr>
              <a:t>STEP 2</a:t>
            </a:r>
          </a:p>
          <a:p>
            <a:r>
              <a:rPr lang="en-GB" dirty="0"/>
              <a:t>Sift the flour, baking powder and salt into a bowl. In another mixing bowl, beat the butter, sugar, eggs and vanilla with a wooden spoon.</a:t>
            </a:r>
          </a:p>
          <a:p>
            <a:endParaRPr lang="en-GB" sz="2400" b="1" i="0" dirty="0">
              <a:effectLst/>
              <a:latin typeface="Calibri"/>
              <a:cs typeface="Calibri"/>
            </a:endParaRPr>
          </a:p>
          <a:p>
            <a:r>
              <a:rPr lang="en-GB" sz="2400" b="1" dirty="0">
                <a:latin typeface="Calibri"/>
                <a:cs typeface="Calibri"/>
              </a:rPr>
              <a:t>STEP 3</a:t>
            </a:r>
          </a:p>
          <a:p>
            <a:r>
              <a:rPr lang="en-GB" dirty="0"/>
              <a:t>Using a large metal spoon, gently fold the flour mixture into the egg mixture, fold in the </a:t>
            </a:r>
            <a:r>
              <a:rPr lang="en-GB" dirty="0" err="1"/>
              <a:t>Milkybar</a:t>
            </a:r>
            <a:r>
              <a:rPr lang="en-GB" dirty="0"/>
              <a:t> pieces, then pour into the lined roasting tin. Swirl through the raspberry sauce with a skewer, then poke in the pieces of Curly </a:t>
            </a:r>
            <a:r>
              <a:rPr lang="en-GB" dirty="0" err="1"/>
              <a:t>Wurly</a:t>
            </a:r>
            <a:r>
              <a:rPr lang="en-GB" dirty="0"/>
              <a:t>.</a:t>
            </a:r>
          </a:p>
          <a:p>
            <a:endParaRPr lang="en-GB" sz="2400" b="1" i="0" dirty="0">
              <a:effectLst/>
              <a:latin typeface="Calibri"/>
              <a:cs typeface="Calibri"/>
            </a:endParaRPr>
          </a:p>
          <a:p>
            <a:r>
              <a:rPr lang="en-GB" sz="2400" b="1" dirty="0">
                <a:latin typeface="Calibri"/>
                <a:cs typeface="Calibri"/>
              </a:rPr>
              <a:t>STEP 4</a:t>
            </a:r>
          </a:p>
          <a:p>
            <a:r>
              <a:rPr lang="en-GB" dirty="0"/>
              <a:t>Bake for 22-25 minutes until the top has a thick crust and the middle feels squidgy but still holds its shape.</a:t>
            </a:r>
            <a:endParaRPr lang="en-GB" sz="2400" b="1" i="0" dirty="0">
              <a:effectLst/>
              <a:latin typeface="Calibri"/>
              <a:cs typeface="Calibri"/>
            </a:endParaRPr>
          </a:p>
        </p:txBody>
      </p:sp>
      <p:pic>
        <p:nvPicPr>
          <p:cNvPr id="3" name="Picture 2">
            <a:extLst>
              <a:ext uri="{FF2B5EF4-FFF2-40B4-BE49-F238E27FC236}">
                <a16:creationId xmlns:a16="http://schemas.microsoft.com/office/drawing/2014/main" id="{66F638C9-782B-4BDD-9513-D23B654D560B}"/>
              </a:ext>
            </a:extLst>
          </p:cNvPr>
          <p:cNvPicPr>
            <a:picLocks noChangeAspect="1"/>
          </p:cNvPicPr>
          <p:nvPr/>
        </p:nvPicPr>
        <p:blipFill>
          <a:blip r:embed="rId2"/>
          <a:stretch>
            <a:fillRect/>
          </a:stretch>
        </p:blipFill>
        <p:spPr>
          <a:xfrm>
            <a:off x="4065856" y="0"/>
            <a:ext cx="4060288" cy="1213209"/>
          </a:xfrm>
          <a:prstGeom prst="rect">
            <a:avLst/>
          </a:prstGeom>
        </p:spPr>
      </p:pic>
      <p:pic>
        <p:nvPicPr>
          <p:cNvPr id="4" name="Picture 3">
            <a:extLst>
              <a:ext uri="{FF2B5EF4-FFF2-40B4-BE49-F238E27FC236}">
                <a16:creationId xmlns:a16="http://schemas.microsoft.com/office/drawing/2014/main" id="{0D816988-885F-8DD6-D75D-E4C4E05B5ADC}"/>
              </a:ext>
            </a:extLst>
          </p:cNvPr>
          <p:cNvPicPr>
            <a:picLocks noChangeAspect="1"/>
          </p:cNvPicPr>
          <p:nvPr/>
        </p:nvPicPr>
        <p:blipFill>
          <a:blip r:embed="rId3"/>
          <a:stretch>
            <a:fillRect/>
          </a:stretch>
        </p:blipFill>
        <p:spPr>
          <a:xfrm>
            <a:off x="4065856" y="0"/>
            <a:ext cx="4284627" cy="1213209"/>
          </a:xfrm>
          <a:prstGeom prst="rect">
            <a:avLst/>
          </a:prstGeom>
        </p:spPr>
      </p:pic>
    </p:spTree>
    <p:extLst>
      <p:ext uri="{BB962C8B-B14F-4D97-AF65-F5344CB8AC3E}">
        <p14:creationId xmlns:p14="http://schemas.microsoft.com/office/powerpoint/2010/main" val="172988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2D8D85-33CC-48C0-9087-832B30B25ACC}"/>
              </a:ext>
            </a:extLst>
          </p:cNvPr>
          <p:cNvSpPr/>
          <p:nvPr/>
        </p:nvSpPr>
        <p:spPr>
          <a:xfrm>
            <a:off x="590719" y="2330505"/>
            <a:ext cx="5278066" cy="3979585"/>
          </a:xfrm>
          <a:prstGeom prst="rect">
            <a:avLst/>
          </a:prstGeom>
        </p:spPr>
        <p:txBody>
          <a:bodyPr vert="horz" lIns="91440" tIns="45720" rIns="91440" bIns="45720" rtlCol="0" anchor="ctr">
            <a:normAutofit/>
          </a:bodyPr>
          <a:lstStyle/>
          <a:p>
            <a:pPr>
              <a:lnSpc>
                <a:spcPct val="90000"/>
              </a:lnSpc>
              <a:spcAft>
                <a:spcPts val="600"/>
              </a:spcAft>
            </a:pPr>
            <a:endParaRPr lang="en-US" sz="1600" dirty="0"/>
          </a:p>
          <a:p>
            <a:pPr>
              <a:lnSpc>
                <a:spcPct val="90000"/>
              </a:lnSpc>
              <a:spcAft>
                <a:spcPts val="600"/>
              </a:spcAft>
            </a:pPr>
            <a:r>
              <a:rPr lang="en-US" sz="1600" b="1" i="0" dirty="0">
                <a:effectLst/>
              </a:rPr>
              <a:t>INGREDIENTS</a:t>
            </a:r>
            <a:endParaRPr lang="en-US" sz="1600" b="1" i="0" dirty="0">
              <a:effectLst/>
              <a:cs typeface="Calibri" panose="020F0502020204030204"/>
            </a:endParaRPr>
          </a:p>
          <a:p>
            <a:pPr indent="-228600">
              <a:lnSpc>
                <a:spcPct val="90000"/>
              </a:lnSpc>
              <a:spcAft>
                <a:spcPts val="600"/>
              </a:spcAft>
              <a:buFont typeface="Arial" panose="020B0604020202020204" pitchFamily="34" charset="0"/>
              <a:buChar char="•"/>
            </a:pPr>
            <a:endParaRPr lang="en-US" sz="1600" dirty="0"/>
          </a:p>
          <a:p>
            <a:r>
              <a:rPr lang="en-GB" dirty="0">
                <a:hlinkClick r:id="rId2">
                  <a:extLst>
                    <a:ext uri="{A12FA001-AC4F-418D-AE19-62706E023703}">
                      <ahyp:hlinkClr xmlns:ahyp="http://schemas.microsoft.com/office/drawing/2018/hyperlinkcolor" val="tx"/>
                    </a:ext>
                  </a:extLst>
                </a:hlinkClick>
              </a:rPr>
              <a:t>2 tbsp good-quality strawberry</a:t>
            </a:r>
            <a:r>
              <a:rPr lang="en-GB" dirty="0"/>
              <a:t> jam</a:t>
            </a:r>
          </a:p>
          <a:p>
            <a:r>
              <a:rPr lang="en-GB" dirty="0">
                <a:hlinkClick r:id="rId3">
                  <a:extLst>
                    <a:ext uri="{A12FA001-AC4F-418D-AE19-62706E023703}">
                      <ahyp:hlinkClr xmlns:ahyp="http://schemas.microsoft.com/office/drawing/2018/hyperlinkcolor" val="tx"/>
                    </a:ext>
                  </a:extLst>
                </a:hlinkClick>
              </a:rPr>
              <a:t>juice 2 </a:t>
            </a:r>
            <a:r>
              <a:rPr lang="en-GB" dirty="0" err="1">
                <a:hlinkClick r:id="rId3">
                  <a:extLst>
                    <a:ext uri="{A12FA001-AC4F-418D-AE19-62706E023703}">
                      <ahyp:hlinkClr xmlns:ahyp="http://schemas.microsoft.com/office/drawing/2018/hyperlinkcolor" val="tx"/>
                    </a:ext>
                  </a:extLst>
                </a:hlinkClick>
              </a:rPr>
              <a:t>clementines</a:t>
            </a:r>
            <a:r>
              <a:rPr lang="en-GB" dirty="0"/>
              <a:t> or satsumas</a:t>
            </a:r>
          </a:p>
          <a:p>
            <a:r>
              <a:rPr lang="en-GB" dirty="0"/>
              <a:t>300g mixed berries</a:t>
            </a:r>
          </a:p>
          <a:p>
            <a:r>
              <a:rPr lang="en-GB" dirty="0"/>
              <a:t>150ml fresh custard</a:t>
            </a:r>
          </a:p>
          <a:p>
            <a:r>
              <a:rPr lang="en-GB" dirty="0"/>
              <a:t>4 tbsp </a:t>
            </a:r>
            <a:r>
              <a:rPr lang="en-GB" dirty="0">
                <a:hlinkClick r:id="rId4">
                  <a:extLst>
                    <a:ext uri="{A12FA001-AC4F-418D-AE19-62706E023703}">
                      <ahyp:hlinkClr xmlns:ahyp="http://schemas.microsoft.com/office/drawing/2018/hyperlinkcolor" val="tx"/>
                    </a:ext>
                  </a:extLst>
                </a:hlinkClick>
              </a:rPr>
              <a:t>double cream</a:t>
            </a:r>
            <a:r>
              <a:rPr lang="en-GB" dirty="0"/>
              <a:t>, lightly whipped (or use crème </a:t>
            </a:r>
            <a:r>
              <a:rPr lang="en-GB" dirty="0" err="1"/>
              <a:t>fraîche</a:t>
            </a:r>
            <a:r>
              <a:rPr lang="en-GB" dirty="0"/>
              <a:t> or Greek yogurt if you prefer)</a:t>
            </a:r>
          </a:p>
          <a:p>
            <a:pPr indent="-228600">
              <a:lnSpc>
                <a:spcPct val="90000"/>
              </a:lnSpc>
              <a:spcAft>
                <a:spcPts val="600"/>
              </a:spcAft>
              <a:buFont typeface="Arial" panose="020B0604020202020204" pitchFamily="34" charset="0"/>
              <a:buChar char="•"/>
            </a:pPr>
            <a:endParaRPr lang="en-US" sz="1600" b="0" i="0" dirty="0">
              <a:effectLst/>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E5D450-8C0E-4094-B25A-35A2357761FB}"/>
              </a:ext>
            </a:extLst>
          </p:cNvPr>
          <p:cNvPicPr>
            <a:picLocks noChangeAspect="1"/>
          </p:cNvPicPr>
          <p:nvPr/>
        </p:nvPicPr>
        <p:blipFill>
          <a:blip r:embed="rId5"/>
          <a:stretch>
            <a:fillRect/>
          </a:stretch>
        </p:blipFill>
        <p:spPr>
          <a:xfrm>
            <a:off x="7083423" y="1185512"/>
            <a:ext cx="4397433" cy="1311515"/>
          </a:xfrm>
          <a:prstGeom prst="rect">
            <a:avLst/>
          </a:prstGeom>
        </p:spPr>
      </p:pic>
      <p:sp>
        <p:nvSpPr>
          <p:cNvPr id="21" name="Rectangle 2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F432A9C-E457-4D6D-A7F1-00CADC702EB7}"/>
              </a:ext>
            </a:extLst>
          </p:cNvPr>
          <p:cNvPicPr>
            <a:picLocks noChangeAspect="1"/>
          </p:cNvPicPr>
          <p:nvPr/>
        </p:nvPicPr>
        <p:blipFill>
          <a:blip r:embed="rId6"/>
          <a:stretch>
            <a:fillRect/>
          </a:stretch>
        </p:blipFill>
        <p:spPr>
          <a:xfrm>
            <a:off x="7498548" y="3719290"/>
            <a:ext cx="2857500" cy="2590800"/>
          </a:xfrm>
          <a:prstGeom prst="rect">
            <a:avLst/>
          </a:prstGeom>
        </p:spPr>
      </p:pic>
      <p:sp>
        <p:nvSpPr>
          <p:cNvPr id="7" name="Rectangle 6">
            <a:extLst>
              <a:ext uri="{FF2B5EF4-FFF2-40B4-BE49-F238E27FC236}">
                <a16:creationId xmlns:a16="http://schemas.microsoft.com/office/drawing/2014/main" id="{A6039ECE-9974-448B-A456-4B6B35573E61}"/>
              </a:ext>
            </a:extLst>
          </p:cNvPr>
          <p:cNvSpPr/>
          <p:nvPr/>
        </p:nvSpPr>
        <p:spPr>
          <a:xfrm>
            <a:off x="829168" y="2329870"/>
            <a:ext cx="2851292" cy="369332"/>
          </a:xfrm>
          <a:prstGeom prst="rect">
            <a:avLst/>
          </a:prstGeom>
        </p:spPr>
        <p:txBody>
          <a:bodyPr wrap="square">
            <a:spAutoFit/>
          </a:bodyPr>
          <a:lstStyle/>
          <a:p>
            <a:r>
              <a:rPr lang="en-GB" b="1" dirty="0">
                <a:solidFill>
                  <a:srgbClr val="333333"/>
                </a:solidFill>
              </a:rPr>
              <a:t>Berry crumble pots</a:t>
            </a:r>
            <a:endParaRPr lang="en-GB" b="1" i="0" dirty="0">
              <a:solidFill>
                <a:srgbClr val="333333"/>
              </a:solidFill>
              <a:effectLst/>
            </a:endParaRPr>
          </a:p>
        </p:txBody>
      </p:sp>
      <p:pic>
        <p:nvPicPr>
          <p:cNvPr id="4" name="Picture 3">
            <a:extLst>
              <a:ext uri="{FF2B5EF4-FFF2-40B4-BE49-F238E27FC236}">
                <a16:creationId xmlns:a16="http://schemas.microsoft.com/office/drawing/2014/main" id="{4920B630-3465-7E49-207D-BC62FC9274AD}"/>
              </a:ext>
            </a:extLst>
          </p:cNvPr>
          <p:cNvPicPr>
            <a:picLocks noChangeAspect="1"/>
          </p:cNvPicPr>
          <p:nvPr/>
        </p:nvPicPr>
        <p:blipFill>
          <a:blip r:embed="rId7"/>
          <a:stretch>
            <a:fillRect/>
          </a:stretch>
        </p:blipFill>
        <p:spPr>
          <a:xfrm>
            <a:off x="6849687" y="1185512"/>
            <a:ext cx="4845488" cy="1372019"/>
          </a:xfrm>
          <a:prstGeom prst="rect">
            <a:avLst/>
          </a:prstGeom>
        </p:spPr>
      </p:pic>
    </p:spTree>
    <p:extLst>
      <p:ext uri="{BB962C8B-B14F-4D97-AF65-F5344CB8AC3E}">
        <p14:creationId xmlns:p14="http://schemas.microsoft.com/office/powerpoint/2010/main" val="368076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1208</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corporate-s</vt:lpstr>
      <vt:lpstr>Office Theme</vt:lpstr>
      <vt:lpstr>Mount House School Baking Booklet summer term </vt:lpstr>
      <vt:lpstr>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 House School Baking Booklet Sprint Term 2</dc:title>
  <dc:creator>Tash Hillcoat-Hyde</dc:creator>
  <cp:lastModifiedBy>Fiona Coope</cp:lastModifiedBy>
  <cp:revision>70</cp:revision>
  <dcterms:created xsi:type="dcterms:W3CDTF">2024-02-15T12:23:10Z</dcterms:created>
  <dcterms:modified xsi:type="dcterms:W3CDTF">2025-04-25T10:05:43Z</dcterms:modified>
</cp:coreProperties>
</file>