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AABEFA-485D-372B-5325-3D316E9EE565}" v="33" dt="2024-02-15T16:23:01.023"/>
    <p1510:client id="{D5047EA3-7689-0C6E-10C0-0CF89FD27C35}" v="102" dt="2024-02-15T16:36:48.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0" autoAdjust="0"/>
    <p:restoredTop sz="94660"/>
  </p:normalViewPr>
  <p:slideViewPr>
    <p:cSldViewPr snapToGrid="0">
      <p:cViewPr varScale="1">
        <p:scale>
          <a:sx n="114" d="100"/>
          <a:sy n="114" d="100"/>
        </p:scale>
        <p:origin x="24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B2AB-170E-462B-BBA7-1B191C8A84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3D43A1-6231-48D2-AD89-6BC24108C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8EE5B5-DA8E-4AB4-A8F6-6B287924FF09}"/>
              </a:ext>
            </a:extLst>
          </p:cNvPr>
          <p:cNvSpPr>
            <a:spLocks noGrp="1"/>
          </p:cNvSpPr>
          <p:nvPr>
            <p:ph type="dt" sz="half" idx="10"/>
          </p:nvPr>
        </p:nvSpPr>
        <p:spPr/>
        <p:txBody>
          <a:bodyPr/>
          <a:lstStyle/>
          <a:p>
            <a:fld id="{D0B98F7A-DD4F-4E06-8B1C-86368439CC45}" type="datetimeFigureOut">
              <a:rPr lang="en-GB" smtClean="0"/>
              <a:t>19/04/2024</a:t>
            </a:fld>
            <a:endParaRPr lang="en-GB"/>
          </a:p>
        </p:txBody>
      </p:sp>
      <p:sp>
        <p:nvSpPr>
          <p:cNvPr id="5" name="Footer Placeholder 4">
            <a:extLst>
              <a:ext uri="{FF2B5EF4-FFF2-40B4-BE49-F238E27FC236}">
                <a16:creationId xmlns:a16="http://schemas.microsoft.com/office/drawing/2014/main" id="{47BF0FEB-8254-43C7-833D-F9299D534E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CC02E8-FBB4-457E-85E1-2E9A48554B3A}"/>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1708605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83F1-25C2-4464-9B7F-7F5C6A826F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897428-B6D1-4688-8112-50B7A7D311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CF0088-DFEA-4A68-B0B0-F492908FCC3E}"/>
              </a:ext>
            </a:extLst>
          </p:cNvPr>
          <p:cNvSpPr>
            <a:spLocks noGrp="1"/>
          </p:cNvSpPr>
          <p:nvPr>
            <p:ph type="dt" sz="half" idx="10"/>
          </p:nvPr>
        </p:nvSpPr>
        <p:spPr/>
        <p:txBody>
          <a:bodyPr/>
          <a:lstStyle/>
          <a:p>
            <a:fld id="{D0B98F7A-DD4F-4E06-8B1C-86368439CC45}" type="datetimeFigureOut">
              <a:rPr lang="en-GB" smtClean="0"/>
              <a:t>19/04/2024</a:t>
            </a:fld>
            <a:endParaRPr lang="en-GB"/>
          </a:p>
        </p:txBody>
      </p:sp>
      <p:sp>
        <p:nvSpPr>
          <p:cNvPr id="5" name="Footer Placeholder 4">
            <a:extLst>
              <a:ext uri="{FF2B5EF4-FFF2-40B4-BE49-F238E27FC236}">
                <a16:creationId xmlns:a16="http://schemas.microsoft.com/office/drawing/2014/main" id="{A8D2F9AA-C5A2-44E9-8A0E-D026A15C98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EFE546-D3AF-4230-8545-E3F9CB5DF7F5}"/>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52463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565000-635D-4C87-9BCD-30D6F007DE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6CBA1C-BA3E-48A1-A283-1312F0C498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CE773E-F85E-4EE7-816E-C62793D41943}"/>
              </a:ext>
            </a:extLst>
          </p:cNvPr>
          <p:cNvSpPr>
            <a:spLocks noGrp="1"/>
          </p:cNvSpPr>
          <p:nvPr>
            <p:ph type="dt" sz="half" idx="10"/>
          </p:nvPr>
        </p:nvSpPr>
        <p:spPr/>
        <p:txBody>
          <a:bodyPr/>
          <a:lstStyle/>
          <a:p>
            <a:fld id="{D0B98F7A-DD4F-4E06-8B1C-86368439CC45}" type="datetimeFigureOut">
              <a:rPr lang="en-GB" smtClean="0"/>
              <a:t>19/04/2024</a:t>
            </a:fld>
            <a:endParaRPr lang="en-GB"/>
          </a:p>
        </p:txBody>
      </p:sp>
      <p:sp>
        <p:nvSpPr>
          <p:cNvPr id="5" name="Footer Placeholder 4">
            <a:extLst>
              <a:ext uri="{FF2B5EF4-FFF2-40B4-BE49-F238E27FC236}">
                <a16:creationId xmlns:a16="http://schemas.microsoft.com/office/drawing/2014/main" id="{E58FFD6E-10F8-4894-A8A7-BDC1366871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92E9BD-5A8E-4321-885E-8F004DD4E039}"/>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195181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E30A-2488-4C7F-8B2E-C787B64A48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16971C-956C-4E9C-968D-6A3ED5AA33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126729-BBA1-4822-A8FD-61EF9C044FB6}"/>
              </a:ext>
            </a:extLst>
          </p:cNvPr>
          <p:cNvSpPr>
            <a:spLocks noGrp="1"/>
          </p:cNvSpPr>
          <p:nvPr>
            <p:ph type="dt" sz="half" idx="10"/>
          </p:nvPr>
        </p:nvSpPr>
        <p:spPr/>
        <p:txBody>
          <a:bodyPr/>
          <a:lstStyle/>
          <a:p>
            <a:fld id="{D0B98F7A-DD4F-4E06-8B1C-86368439CC45}" type="datetimeFigureOut">
              <a:rPr lang="en-GB" smtClean="0"/>
              <a:t>19/04/2024</a:t>
            </a:fld>
            <a:endParaRPr lang="en-GB"/>
          </a:p>
        </p:txBody>
      </p:sp>
      <p:sp>
        <p:nvSpPr>
          <p:cNvPr id="5" name="Footer Placeholder 4">
            <a:extLst>
              <a:ext uri="{FF2B5EF4-FFF2-40B4-BE49-F238E27FC236}">
                <a16:creationId xmlns:a16="http://schemas.microsoft.com/office/drawing/2014/main" id="{E458909F-6D78-425B-A8A1-997F62CD0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901B7B-2A75-4AAA-BF33-5BAA92989C15}"/>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193738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3414-B38F-461E-A1B9-6EE644B6E0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401158-DF83-4E63-AF8F-AD0F00DEA7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4D6CB8-D450-4FB4-B265-93A6BC64C278}"/>
              </a:ext>
            </a:extLst>
          </p:cNvPr>
          <p:cNvSpPr>
            <a:spLocks noGrp="1"/>
          </p:cNvSpPr>
          <p:nvPr>
            <p:ph type="dt" sz="half" idx="10"/>
          </p:nvPr>
        </p:nvSpPr>
        <p:spPr/>
        <p:txBody>
          <a:bodyPr/>
          <a:lstStyle/>
          <a:p>
            <a:fld id="{D0B98F7A-DD4F-4E06-8B1C-86368439CC45}" type="datetimeFigureOut">
              <a:rPr lang="en-GB" smtClean="0"/>
              <a:t>19/04/2024</a:t>
            </a:fld>
            <a:endParaRPr lang="en-GB"/>
          </a:p>
        </p:txBody>
      </p:sp>
      <p:sp>
        <p:nvSpPr>
          <p:cNvPr id="5" name="Footer Placeholder 4">
            <a:extLst>
              <a:ext uri="{FF2B5EF4-FFF2-40B4-BE49-F238E27FC236}">
                <a16:creationId xmlns:a16="http://schemas.microsoft.com/office/drawing/2014/main" id="{A6E85463-96A8-44EF-AC45-6F73BE211F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044B88-168D-44C4-B95C-C5521D120B64}"/>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88838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7F60-401B-4DAE-BF99-903158D24F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A6A4C-95F4-45B1-8A44-5DE0460738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A70F25-AAD5-48F3-B602-03D39316FD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5E54BB-A1F6-4EFD-9172-8420475D1D7F}"/>
              </a:ext>
            </a:extLst>
          </p:cNvPr>
          <p:cNvSpPr>
            <a:spLocks noGrp="1"/>
          </p:cNvSpPr>
          <p:nvPr>
            <p:ph type="dt" sz="half" idx="10"/>
          </p:nvPr>
        </p:nvSpPr>
        <p:spPr/>
        <p:txBody>
          <a:bodyPr/>
          <a:lstStyle/>
          <a:p>
            <a:fld id="{D0B98F7A-DD4F-4E06-8B1C-86368439CC45}" type="datetimeFigureOut">
              <a:rPr lang="en-GB" smtClean="0"/>
              <a:t>19/04/2024</a:t>
            </a:fld>
            <a:endParaRPr lang="en-GB"/>
          </a:p>
        </p:txBody>
      </p:sp>
      <p:sp>
        <p:nvSpPr>
          <p:cNvPr id="6" name="Footer Placeholder 5">
            <a:extLst>
              <a:ext uri="{FF2B5EF4-FFF2-40B4-BE49-F238E27FC236}">
                <a16:creationId xmlns:a16="http://schemas.microsoft.com/office/drawing/2014/main" id="{88086E00-378B-4AB3-A6A6-5D26AEEF06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B72B91-9E64-4995-A6A3-46B9EDBA172D}"/>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263926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4F7B-E0AB-435D-81FE-047EE98EC4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0A6D41-5674-44C2-9B94-2176AB855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5312ED-2D56-410E-9EAF-92CD46C83C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9AF348-3121-46E6-A071-EE0139EE6C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AC4FFE-0C00-4380-B0F2-485B86C319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84417E-BDDE-4B6A-8DC5-05225617F339}"/>
              </a:ext>
            </a:extLst>
          </p:cNvPr>
          <p:cNvSpPr>
            <a:spLocks noGrp="1"/>
          </p:cNvSpPr>
          <p:nvPr>
            <p:ph type="dt" sz="half" idx="10"/>
          </p:nvPr>
        </p:nvSpPr>
        <p:spPr/>
        <p:txBody>
          <a:bodyPr/>
          <a:lstStyle/>
          <a:p>
            <a:fld id="{D0B98F7A-DD4F-4E06-8B1C-86368439CC45}" type="datetimeFigureOut">
              <a:rPr lang="en-GB" smtClean="0"/>
              <a:t>19/04/2024</a:t>
            </a:fld>
            <a:endParaRPr lang="en-GB"/>
          </a:p>
        </p:txBody>
      </p:sp>
      <p:sp>
        <p:nvSpPr>
          <p:cNvPr id="8" name="Footer Placeholder 7">
            <a:extLst>
              <a:ext uri="{FF2B5EF4-FFF2-40B4-BE49-F238E27FC236}">
                <a16:creationId xmlns:a16="http://schemas.microsoft.com/office/drawing/2014/main" id="{C0814BB6-30EA-4FFB-9080-AE23803305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F9BFE1-D532-4DE1-9D78-0BE847F947B4}"/>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349956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87062-CA36-4E8F-B42C-855C8EE376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C7996D6-A14E-4438-AA54-2FBA7A6C9A8A}"/>
              </a:ext>
            </a:extLst>
          </p:cNvPr>
          <p:cNvSpPr>
            <a:spLocks noGrp="1"/>
          </p:cNvSpPr>
          <p:nvPr>
            <p:ph type="dt" sz="half" idx="10"/>
          </p:nvPr>
        </p:nvSpPr>
        <p:spPr/>
        <p:txBody>
          <a:bodyPr/>
          <a:lstStyle/>
          <a:p>
            <a:fld id="{D0B98F7A-DD4F-4E06-8B1C-86368439CC45}" type="datetimeFigureOut">
              <a:rPr lang="en-GB" smtClean="0"/>
              <a:t>19/04/2024</a:t>
            </a:fld>
            <a:endParaRPr lang="en-GB"/>
          </a:p>
        </p:txBody>
      </p:sp>
      <p:sp>
        <p:nvSpPr>
          <p:cNvPr id="4" name="Footer Placeholder 3">
            <a:extLst>
              <a:ext uri="{FF2B5EF4-FFF2-40B4-BE49-F238E27FC236}">
                <a16:creationId xmlns:a16="http://schemas.microsoft.com/office/drawing/2014/main" id="{583B4C8F-566E-4877-BAD2-9D068B3968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A22E88-3279-4484-9898-79D31FB72132}"/>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108206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90B4A1-A11F-46EF-80FD-01BB04D3A9A5}"/>
              </a:ext>
            </a:extLst>
          </p:cNvPr>
          <p:cNvSpPr>
            <a:spLocks noGrp="1"/>
          </p:cNvSpPr>
          <p:nvPr>
            <p:ph type="dt" sz="half" idx="10"/>
          </p:nvPr>
        </p:nvSpPr>
        <p:spPr/>
        <p:txBody>
          <a:bodyPr/>
          <a:lstStyle/>
          <a:p>
            <a:fld id="{D0B98F7A-DD4F-4E06-8B1C-86368439CC45}" type="datetimeFigureOut">
              <a:rPr lang="en-GB" smtClean="0"/>
              <a:t>19/04/2024</a:t>
            </a:fld>
            <a:endParaRPr lang="en-GB"/>
          </a:p>
        </p:txBody>
      </p:sp>
      <p:sp>
        <p:nvSpPr>
          <p:cNvPr id="3" name="Footer Placeholder 2">
            <a:extLst>
              <a:ext uri="{FF2B5EF4-FFF2-40B4-BE49-F238E27FC236}">
                <a16:creationId xmlns:a16="http://schemas.microsoft.com/office/drawing/2014/main" id="{8C944B97-19F8-4E77-A468-1B0D3A43A8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2A01F6-C696-4A4E-AF05-CDC1F38504CA}"/>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3610199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4EC5-F8E5-4220-B2CA-C940400522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35A5E0-60BA-443D-B2A4-E83CE2E2AD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4E8403-2856-4F9B-A43B-8BE0EC5CD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C4B9A2-CA86-416D-8349-0BFCBB26488E}"/>
              </a:ext>
            </a:extLst>
          </p:cNvPr>
          <p:cNvSpPr>
            <a:spLocks noGrp="1"/>
          </p:cNvSpPr>
          <p:nvPr>
            <p:ph type="dt" sz="half" idx="10"/>
          </p:nvPr>
        </p:nvSpPr>
        <p:spPr/>
        <p:txBody>
          <a:bodyPr/>
          <a:lstStyle/>
          <a:p>
            <a:fld id="{D0B98F7A-DD4F-4E06-8B1C-86368439CC45}" type="datetimeFigureOut">
              <a:rPr lang="en-GB" smtClean="0"/>
              <a:t>19/04/2024</a:t>
            </a:fld>
            <a:endParaRPr lang="en-GB"/>
          </a:p>
        </p:txBody>
      </p:sp>
      <p:sp>
        <p:nvSpPr>
          <p:cNvPr id="6" name="Footer Placeholder 5">
            <a:extLst>
              <a:ext uri="{FF2B5EF4-FFF2-40B4-BE49-F238E27FC236}">
                <a16:creationId xmlns:a16="http://schemas.microsoft.com/office/drawing/2014/main" id="{980D99FE-1CDF-48C6-BF51-5A53F78CFD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8ADE31-A19D-4A17-8AE0-99CF9AEE9D0A}"/>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215045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9C73-FBB4-444D-947B-9E3DB3AA3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762BDD-C9AC-45C3-A257-1AC28F6AA9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97EBA5-498C-4F37-9AC8-0B3BA150A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D5DCBE-55CE-4321-B871-A4F1456BB62B}"/>
              </a:ext>
            </a:extLst>
          </p:cNvPr>
          <p:cNvSpPr>
            <a:spLocks noGrp="1"/>
          </p:cNvSpPr>
          <p:nvPr>
            <p:ph type="dt" sz="half" idx="10"/>
          </p:nvPr>
        </p:nvSpPr>
        <p:spPr/>
        <p:txBody>
          <a:bodyPr/>
          <a:lstStyle/>
          <a:p>
            <a:fld id="{D0B98F7A-DD4F-4E06-8B1C-86368439CC45}" type="datetimeFigureOut">
              <a:rPr lang="en-GB" smtClean="0"/>
              <a:t>19/04/2024</a:t>
            </a:fld>
            <a:endParaRPr lang="en-GB"/>
          </a:p>
        </p:txBody>
      </p:sp>
      <p:sp>
        <p:nvSpPr>
          <p:cNvPr id="6" name="Footer Placeholder 5">
            <a:extLst>
              <a:ext uri="{FF2B5EF4-FFF2-40B4-BE49-F238E27FC236}">
                <a16:creationId xmlns:a16="http://schemas.microsoft.com/office/drawing/2014/main" id="{C27FC8E9-2E74-4D01-8BF6-3B43782D8B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384CCB-74FF-41A6-8F16-44B307F2FFDA}"/>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120786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032F9B-E7E4-43A1-92D1-279313320E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D0DEA2-C105-455D-A97D-BEE2D0434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0AF635-EEED-4A2B-9BAF-B41715F334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98F7A-DD4F-4E06-8B1C-86368439CC45}" type="datetimeFigureOut">
              <a:rPr lang="en-GB" smtClean="0"/>
              <a:t>19/04/2024</a:t>
            </a:fld>
            <a:endParaRPr lang="en-GB"/>
          </a:p>
        </p:txBody>
      </p:sp>
      <p:sp>
        <p:nvSpPr>
          <p:cNvPr id="5" name="Footer Placeholder 4">
            <a:extLst>
              <a:ext uri="{FF2B5EF4-FFF2-40B4-BE49-F238E27FC236}">
                <a16:creationId xmlns:a16="http://schemas.microsoft.com/office/drawing/2014/main" id="{3602DE31-AA20-4758-A168-9255E558E2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81E804-283E-41BD-84C2-7D69830BB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A7E82-45F4-4232-8F28-092D6D1D9723}" type="slidenum">
              <a:rPr lang="en-GB" smtClean="0"/>
              <a:t>‹#›</a:t>
            </a:fld>
            <a:endParaRPr lang="en-GB"/>
          </a:p>
        </p:txBody>
      </p:sp>
    </p:spTree>
    <p:extLst>
      <p:ext uri="{BB962C8B-B14F-4D97-AF65-F5344CB8AC3E}">
        <p14:creationId xmlns:p14="http://schemas.microsoft.com/office/powerpoint/2010/main" val="1926635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1F7BC-C957-4F27-90DC-E1C5F1E3D323}"/>
              </a:ext>
            </a:extLst>
          </p:cNvPr>
          <p:cNvSpPr>
            <a:spLocks noGrp="1"/>
          </p:cNvSpPr>
          <p:nvPr>
            <p:ph type="ctrTitle"/>
          </p:nvPr>
        </p:nvSpPr>
        <p:spPr>
          <a:xfrm>
            <a:off x="965200" y="1383528"/>
            <a:ext cx="5925989" cy="3167510"/>
          </a:xfrm>
        </p:spPr>
        <p:txBody>
          <a:bodyPr anchor="b">
            <a:normAutofit/>
          </a:bodyPr>
          <a:lstStyle/>
          <a:p>
            <a:pPr algn="r"/>
            <a:r>
              <a:rPr lang="en-GB" sz="5300" dirty="0"/>
              <a:t>Mount House School Baking Booklet</a:t>
            </a:r>
            <a:br>
              <a:rPr lang="en-GB" sz="5300" dirty="0"/>
            </a:br>
            <a:r>
              <a:rPr lang="en-GB" sz="5300" dirty="0"/>
              <a:t>Summer Term </a:t>
            </a:r>
          </a:p>
        </p:txBody>
      </p:sp>
      <p:pic>
        <p:nvPicPr>
          <p:cNvPr id="4" name="Picture 3">
            <a:extLst>
              <a:ext uri="{FF2B5EF4-FFF2-40B4-BE49-F238E27FC236}">
                <a16:creationId xmlns:a16="http://schemas.microsoft.com/office/drawing/2014/main" id="{AF55906F-AB2D-41F8-A91F-FABC9469EA2D}"/>
              </a:ext>
            </a:extLst>
          </p:cNvPr>
          <p:cNvPicPr>
            <a:picLocks noChangeAspect="1"/>
          </p:cNvPicPr>
          <p:nvPr/>
        </p:nvPicPr>
        <p:blipFill>
          <a:blip r:embed="rId2"/>
          <a:stretch>
            <a:fillRect/>
          </a:stretch>
        </p:blipFill>
        <p:spPr>
          <a:xfrm>
            <a:off x="7532962" y="3063216"/>
            <a:ext cx="2621772" cy="781931"/>
          </a:xfrm>
          <a:prstGeom prst="rect">
            <a:avLst/>
          </a:prstGeom>
        </p:spPr>
      </p:pic>
    </p:spTree>
    <p:extLst>
      <p:ext uri="{BB962C8B-B14F-4D97-AF65-F5344CB8AC3E}">
        <p14:creationId xmlns:p14="http://schemas.microsoft.com/office/powerpoint/2010/main" val="74796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5E52E6-A23E-4047-A33C-B4055A13499E}"/>
              </a:ext>
            </a:extLst>
          </p:cNvPr>
          <p:cNvSpPr/>
          <p:nvPr/>
        </p:nvSpPr>
        <p:spPr>
          <a:xfrm>
            <a:off x="843064" y="1213209"/>
            <a:ext cx="10505871" cy="4462760"/>
          </a:xfrm>
          <a:prstGeom prst="rect">
            <a:avLst/>
          </a:prstGeom>
        </p:spPr>
        <p:txBody>
          <a:bodyPr wrap="square" lIns="91440" tIns="45720" rIns="91440" bIns="45720" anchor="t">
            <a:spAutoFit/>
          </a:bodyPr>
          <a:lstStyle/>
          <a:p>
            <a:r>
              <a:rPr lang="en-GB" sz="2000" b="1" i="0" dirty="0">
                <a:effectLst/>
                <a:latin typeface="Calibri"/>
                <a:cs typeface="Calibri"/>
              </a:rPr>
              <a:t>METHOD</a:t>
            </a:r>
          </a:p>
          <a:p>
            <a:endParaRPr lang="en-GB" sz="2000" b="1" i="0" dirty="0">
              <a:effectLst/>
              <a:latin typeface="Calibri"/>
              <a:cs typeface="Calibri"/>
            </a:endParaRPr>
          </a:p>
          <a:p>
            <a:r>
              <a:rPr lang="en-GB" sz="2000" b="1" i="0" dirty="0">
                <a:effectLst/>
                <a:latin typeface="Calibri"/>
                <a:cs typeface="Calibri"/>
              </a:rPr>
              <a:t>STEP 1</a:t>
            </a:r>
          </a:p>
          <a:p>
            <a:r>
              <a:rPr lang="en-GB" dirty="0"/>
              <a:t>Put the strawberries, lemon juice, sugar and 2 tbsp water in a large pan over a medium heat and cook for 5 mins until the fruit has softened. Scrape into a bowl leave to cool. Tip 300g of the mixture into a blender (reserve the rest for later), blitz until smooth and sieve into a jug.</a:t>
            </a:r>
          </a:p>
          <a:p>
            <a:endParaRPr lang="en-GB" sz="2000" b="1" i="0" dirty="0">
              <a:effectLst/>
              <a:latin typeface="Calibri"/>
              <a:cs typeface="Calibri"/>
            </a:endParaRPr>
          </a:p>
          <a:p>
            <a:r>
              <a:rPr lang="en-GB" sz="2000" b="1" dirty="0">
                <a:latin typeface="Calibri"/>
                <a:cs typeface="Calibri"/>
              </a:rPr>
              <a:t>STEP 2</a:t>
            </a:r>
          </a:p>
          <a:p>
            <a:r>
              <a:rPr lang="en-GB" dirty="0"/>
              <a:t>Whisk the mascarpone in a large bowl to soften, then add the double cream, vanilla extract and lemon zest, and whisk again until just starting to thicken. Fold in the blitzed, sieved strawberry purée to combine – it will thicken a bit more. Alternatively, swirl it through so you have layers of compote going through the mousse.</a:t>
            </a:r>
          </a:p>
          <a:p>
            <a:endParaRPr lang="en-GB" sz="2000" b="1" i="0" dirty="0">
              <a:effectLst/>
              <a:latin typeface="Calibri"/>
              <a:cs typeface="Calibri"/>
            </a:endParaRPr>
          </a:p>
          <a:p>
            <a:r>
              <a:rPr lang="en-GB" sz="2000" b="1" dirty="0">
                <a:latin typeface="Calibri"/>
                <a:cs typeface="Calibri"/>
              </a:rPr>
              <a:t>STEP 3</a:t>
            </a:r>
          </a:p>
          <a:p>
            <a:r>
              <a:rPr lang="en-GB" dirty="0"/>
              <a:t>Spoon the mousse into glass tumblers and top with the reserved strawberry compote, the gingernut crumbs AND dried strawberries, if you like.</a:t>
            </a:r>
            <a:endParaRPr lang="en-GB" sz="2000" b="1" i="0" dirty="0">
              <a:effectLst/>
              <a:latin typeface="Calibri"/>
              <a:cs typeface="Calibri"/>
            </a:endParaRPr>
          </a:p>
        </p:txBody>
      </p:sp>
      <p:pic>
        <p:nvPicPr>
          <p:cNvPr id="3" name="Picture 2">
            <a:extLst>
              <a:ext uri="{FF2B5EF4-FFF2-40B4-BE49-F238E27FC236}">
                <a16:creationId xmlns:a16="http://schemas.microsoft.com/office/drawing/2014/main" id="{C0085914-4007-4597-B390-695A08EE28E5}"/>
              </a:ext>
            </a:extLst>
          </p:cNvPr>
          <p:cNvPicPr>
            <a:picLocks noChangeAspect="1"/>
          </p:cNvPicPr>
          <p:nvPr/>
        </p:nvPicPr>
        <p:blipFill>
          <a:blip r:embed="rId2"/>
          <a:stretch>
            <a:fillRect/>
          </a:stretch>
        </p:blipFill>
        <p:spPr>
          <a:xfrm>
            <a:off x="4065856" y="0"/>
            <a:ext cx="4060288" cy="1213209"/>
          </a:xfrm>
          <a:prstGeom prst="rect">
            <a:avLst/>
          </a:prstGeom>
        </p:spPr>
      </p:pic>
    </p:spTree>
    <p:extLst>
      <p:ext uri="{BB962C8B-B14F-4D97-AF65-F5344CB8AC3E}">
        <p14:creationId xmlns:p14="http://schemas.microsoft.com/office/powerpoint/2010/main" val="1958192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A3F332-628A-44E1-A3CD-25051153506A}"/>
              </a:ext>
            </a:extLst>
          </p:cNvPr>
          <p:cNvSpPr>
            <a:spLocks noGrp="1"/>
          </p:cNvSpPr>
          <p:nvPr>
            <p:ph type="title"/>
          </p:nvPr>
        </p:nvSpPr>
        <p:spPr>
          <a:xfrm>
            <a:off x="1285240" y="1050595"/>
            <a:ext cx="8074815" cy="1618489"/>
          </a:xfrm>
        </p:spPr>
        <p:txBody>
          <a:bodyPr anchor="ctr">
            <a:normAutofit/>
          </a:bodyPr>
          <a:lstStyle/>
          <a:p>
            <a:r>
              <a:rPr lang="en-GB" sz="7200" b="1"/>
              <a:t>DATES</a:t>
            </a:r>
          </a:p>
        </p:txBody>
      </p:sp>
      <p:sp>
        <p:nvSpPr>
          <p:cNvPr id="3" name="Content Placeholder 2">
            <a:extLst>
              <a:ext uri="{FF2B5EF4-FFF2-40B4-BE49-F238E27FC236}">
                <a16:creationId xmlns:a16="http://schemas.microsoft.com/office/drawing/2014/main" id="{0D4792C4-3B25-47FB-B706-76B70E3AD409}"/>
              </a:ext>
            </a:extLst>
          </p:cNvPr>
          <p:cNvSpPr>
            <a:spLocks noGrp="1"/>
          </p:cNvSpPr>
          <p:nvPr>
            <p:ph idx="1"/>
          </p:nvPr>
        </p:nvSpPr>
        <p:spPr>
          <a:xfrm>
            <a:off x="1285240" y="2969469"/>
            <a:ext cx="8074815" cy="2800395"/>
          </a:xfrm>
        </p:spPr>
        <p:txBody>
          <a:bodyPr anchor="t">
            <a:normAutofit/>
          </a:bodyPr>
          <a:lstStyle/>
          <a:p>
            <a:pPr marL="0" indent="0">
              <a:buNone/>
            </a:pPr>
            <a:r>
              <a:rPr lang="en-GB" sz="2400" dirty="0"/>
              <a:t>Week 1: planning traditional dish (w/c 15.04.2024)</a:t>
            </a:r>
          </a:p>
          <a:p>
            <a:pPr marL="0" indent="0">
              <a:buNone/>
            </a:pPr>
            <a:r>
              <a:rPr lang="en-GB" sz="2400" dirty="0"/>
              <a:t>Week 2: chocolate Viennese swirls (w/c 22.04.2024)</a:t>
            </a:r>
          </a:p>
          <a:p>
            <a:pPr marL="0" indent="0">
              <a:buNone/>
            </a:pPr>
            <a:r>
              <a:rPr lang="en-GB" sz="2400" dirty="0"/>
              <a:t>Week 3:  Curly </a:t>
            </a:r>
            <a:r>
              <a:rPr lang="en-GB" sz="2400" dirty="0" err="1"/>
              <a:t>Wurly</a:t>
            </a:r>
            <a:r>
              <a:rPr lang="en-GB" sz="2400" dirty="0"/>
              <a:t> raspberry bake (w/c 29.04.2024)</a:t>
            </a:r>
          </a:p>
          <a:p>
            <a:pPr marL="0" indent="0">
              <a:buNone/>
            </a:pPr>
            <a:r>
              <a:rPr lang="en-GB" sz="2400" dirty="0"/>
              <a:t>Week 4: berry crumble pots (w/c 06.05.2024)</a:t>
            </a:r>
          </a:p>
          <a:p>
            <a:pPr marL="0" indent="0">
              <a:buNone/>
            </a:pPr>
            <a:r>
              <a:rPr lang="en-GB" sz="2400" dirty="0"/>
              <a:t>Week 5: quick strawberry mousse (w/c 13.05.2024)</a:t>
            </a:r>
          </a:p>
          <a:p>
            <a:pPr marL="0" indent="0">
              <a:buNone/>
            </a:pPr>
            <a:r>
              <a:rPr lang="en-GB" sz="2400" dirty="0"/>
              <a:t>Week 6: prepare/bake traditional bake (w/c 20.05.2024)</a:t>
            </a:r>
          </a:p>
          <a:p>
            <a:pPr marL="0" indent="0">
              <a:buNone/>
            </a:pPr>
            <a:endParaRPr lang="en-GB" sz="2400" dirty="0"/>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3000726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DD8AF59-9E48-4C52-A142-449B26EBB259}"/>
              </a:ext>
            </a:extLst>
          </p:cNvPr>
          <p:cNvSpPr/>
          <p:nvPr/>
        </p:nvSpPr>
        <p:spPr>
          <a:xfrm>
            <a:off x="590719" y="2330505"/>
            <a:ext cx="5278066" cy="3979585"/>
          </a:xfrm>
          <a:prstGeom prst="rect">
            <a:avLst/>
          </a:prstGeom>
        </p:spPr>
        <p:txBody>
          <a:bodyPr vert="horz" lIns="91440" tIns="45720" rIns="91440" bIns="45720" rtlCol="0" anchor="ctr">
            <a:normAutofit/>
          </a:bodyPr>
          <a:lstStyle/>
          <a:p>
            <a:pPr>
              <a:lnSpc>
                <a:spcPct val="90000"/>
              </a:lnSpc>
              <a:spcAft>
                <a:spcPts val="600"/>
              </a:spcAft>
            </a:pPr>
            <a:endParaRPr lang="en-US" dirty="0"/>
          </a:p>
          <a:p>
            <a:pPr indent="-228600">
              <a:lnSpc>
                <a:spcPct val="90000"/>
              </a:lnSpc>
              <a:spcAft>
                <a:spcPts val="600"/>
              </a:spcAft>
              <a:buFont typeface="Arial" panose="020B0604020202020204" pitchFamily="34" charset="0"/>
              <a:buChar char="•"/>
            </a:pPr>
            <a:endParaRPr lang="en-US" sz="1300" dirty="0"/>
          </a:p>
          <a:p>
            <a:pPr>
              <a:lnSpc>
                <a:spcPct val="90000"/>
              </a:lnSpc>
              <a:spcAft>
                <a:spcPts val="600"/>
              </a:spcAft>
            </a:pPr>
            <a:r>
              <a:rPr lang="en-US" sz="1300" b="1" dirty="0"/>
              <a:t>I</a:t>
            </a:r>
            <a:r>
              <a:rPr lang="en-US" sz="1300" b="1" dirty="0">
                <a:effectLst/>
              </a:rPr>
              <a:t>NGREDIENTS</a:t>
            </a:r>
          </a:p>
          <a:p>
            <a:r>
              <a:rPr lang="en-GB" dirty="0"/>
              <a:t>125g unsalted butter, softened</a:t>
            </a:r>
          </a:p>
          <a:p>
            <a:r>
              <a:rPr lang="en-GB" dirty="0"/>
              <a:t>25g unrefined golden icing sugar </a:t>
            </a:r>
          </a:p>
          <a:p>
            <a:r>
              <a:rPr lang="en-GB" dirty="0"/>
              <a:t>1 tsp vanilla extract (school to provide)</a:t>
            </a:r>
          </a:p>
          <a:p>
            <a:r>
              <a:rPr lang="en-GB" dirty="0"/>
              <a:t>125g plain flour</a:t>
            </a:r>
          </a:p>
          <a:p>
            <a:r>
              <a:rPr lang="en-GB" dirty="0"/>
              <a:t>25g cornflour</a:t>
            </a:r>
          </a:p>
          <a:p>
            <a:pPr>
              <a:lnSpc>
                <a:spcPct val="90000"/>
              </a:lnSpc>
              <a:spcAft>
                <a:spcPts val="600"/>
              </a:spcAft>
            </a:pPr>
            <a:r>
              <a:rPr lang="en-GB" dirty="0"/>
              <a:t>150g milk chocolate, melted</a:t>
            </a:r>
          </a:p>
          <a:p>
            <a:pPr>
              <a:lnSpc>
                <a:spcPct val="90000"/>
              </a:lnSpc>
              <a:spcAft>
                <a:spcPts val="600"/>
              </a:spcAft>
            </a:pPr>
            <a:endParaRPr lang="en-GB" sz="1300" b="1" dirty="0">
              <a:effectLst/>
              <a:cs typeface="Calibri"/>
            </a:endParaRPr>
          </a:p>
          <a:p>
            <a:pPr>
              <a:lnSpc>
                <a:spcPct val="90000"/>
              </a:lnSpc>
              <a:spcAft>
                <a:spcPts val="600"/>
              </a:spcAft>
            </a:pPr>
            <a:r>
              <a:rPr lang="en-GB" sz="1300" b="1" dirty="0">
                <a:cs typeface="Calibri"/>
              </a:rPr>
              <a:t>Optional sprinkles/dried fruit</a:t>
            </a:r>
            <a:endParaRPr lang="en-US" sz="1300" b="1" dirty="0">
              <a:effectLst/>
              <a:cs typeface="Calibri"/>
            </a:endParaRPr>
          </a:p>
        </p:txBody>
      </p:sp>
      <p:sp>
        <p:nvSpPr>
          <p:cNvPr id="14" name="Rectangle 1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E6D90D8-2DC5-479B-B8EE-E9465A9D52C6}"/>
              </a:ext>
            </a:extLst>
          </p:cNvPr>
          <p:cNvPicPr>
            <a:picLocks noChangeAspect="1"/>
          </p:cNvPicPr>
          <p:nvPr/>
        </p:nvPicPr>
        <p:blipFill>
          <a:blip r:embed="rId2"/>
          <a:stretch>
            <a:fillRect/>
          </a:stretch>
        </p:blipFill>
        <p:spPr>
          <a:xfrm>
            <a:off x="7083423" y="1185512"/>
            <a:ext cx="4397433" cy="1311515"/>
          </a:xfrm>
          <a:prstGeom prst="rect">
            <a:avLst/>
          </a:prstGeom>
        </p:spPr>
      </p:pic>
      <p:sp>
        <p:nvSpPr>
          <p:cNvPr id="18" name="Rectangle 17">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19B8AE-7874-47F0-96A6-DD114A944409}"/>
              </a:ext>
            </a:extLst>
          </p:cNvPr>
          <p:cNvSpPr/>
          <p:nvPr/>
        </p:nvSpPr>
        <p:spPr>
          <a:xfrm>
            <a:off x="496825" y="2497027"/>
            <a:ext cx="4646675" cy="369332"/>
          </a:xfrm>
          <a:prstGeom prst="rect">
            <a:avLst/>
          </a:prstGeom>
        </p:spPr>
        <p:txBody>
          <a:bodyPr wrap="square">
            <a:spAutoFit/>
          </a:bodyPr>
          <a:lstStyle/>
          <a:p>
            <a:r>
              <a:rPr lang="en-GB" b="1" dirty="0"/>
              <a:t>Chocolate Viennese whirls</a:t>
            </a:r>
          </a:p>
        </p:txBody>
      </p:sp>
      <p:pic>
        <p:nvPicPr>
          <p:cNvPr id="9" name="Picture 8">
            <a:extLst>
              <a:ext uri="{FF2B5EF4-FFF2-40B4-BE49-F238E27FC236}">
                <a16:creationId xmlns:a16="http://schemas.microsoft.com/office/drawing/2014/main" id="{894EC0BB-AEC7-4154-B8F1-9358BA66D52F}"/>
              </a:ext>
            </a:extLst>
          </p:cNvPr>
          <p:cNvPicPr>
            <a:picLocks noChangeAspect="1"/>
          </p:cNvPicPr>
          <p:nvPr/>
        </p:nvPicPr>
        <p:blipFill>
          <a:blip r:embed="rId3"/>
          <a:stretch>
            <a:fillRect/>
          </a:stretch>
        </p:blipFill>
        <p:spPr>
          <a:xfrm>
            <a:off x="7518228" y="3659163"/>
            <a:ext cx="3508405" cy="2334684"/>
          </a:xfrm>
          <a:prstGeom prst="rect">
            <a:avLst/>
          </a:prstGeom>
        </p:spPr>
      </p:pic>
    </p:spTree>
    <p:extLst>
      <p:ext uri="{BB962C8B-B14F-4D97-AF65-F5344CB8AC3E}">
        <p14:creationId xmlns:p14="http://schemas.microsoft.com/office/powerpoint/2010/main" val="261380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73EB69-E7BA-439A-B6C3-E10553B96769}"/>
              </a:ext>
            </a:extLst>
          </p:cNvPr>
          <p:cNvSpPr/>
          <p:nvPr/>
        </p:nvSpPr>
        <p:spPr>
          <a:xfrm>
            <a:off x="599872" y="719371"/>
            <a:ext cx="10992255" cy="5693866"/>
          </a:xfrm>
          <a:prstGeom prst="rect">
            <a:avLst/>
          </a:prstGeom>
        </p:spPr>
        <p:txBody>
          <a:bodyPr wrap="square" lIns="91440" tIns="45720" rIns="91440" bIns="45720" anchor="t">
            <a:spAutoFit/>
          </a:bodyPr>
          <a:lstStyle/>
          <a:p>
            <a:r>
              <a:rPr lang="en-GB" sz="3200" b="1" i="0" dirty="0">
                <a:effectLst/>
                <a:latin typeface="Calibri"/>
                <a:cs typeface="Calibri"/>
              </a:rPr>
              <a:t>Method</a:t>
            </a:r>
          </a:p>
          <a:p>
            <a:endParaRPr lang="en-GB" sz="2000" b="1" i="0" dirty="0">
              <a:effectLst/>
              <a:latin typeface="Calibri"/>
              <a:cs typeface="Calibri"/>
            </a:endParaRPr>
          </a:p>
          <a:p>
            <a:r>
              <a:rPr lang="en-GB" sz="2000" b="1" i="0" dirty="0">
                <a:effectLst/>
                <a:latin typeface="Calibri"/>
                <a:cs typeface="Calibri"/>
              </a:rPr>
              <a:t>STEP 1</a:t>
            </a:r>
          </a:p>
          <a:p>
            <a:endParaRPr lang="en-GB" sz="2000" b="1" i="0" dirty="0">
              <a:effectLst/>
              <a:latin typeface="Calibri"/>
              <a:cs typeface="Calibri"/>
            </a:endParaRPr>
          </a:p>
          <a:p>
            <a:r>
              <a:rPr lang="en-GB" dirty="0"/>
              <a:t>Heat the oven to 190°C/170°C fan/gas 5. </a:t>
            </a:r>
          </a:p>
          <a:p>
            <a:r>
              <a:rPr lang="en-GB" dirty="0"/>
              <a:t>Beat the butter, icing sugar and vanilla extract in a mixing bowl. </a:t>
            </a:r>
          </a:p>
          <a:p>
            <a:r>
              <a:rPr lang="en-GB" dirty="0"/>
              <a:t>Stir in the flour and cornflour using a wooden spoon until fully combined.</a:t>
            </a:r>
          </a:p>
          <a:p>
            <a:endParaRPr lang="en-GB" dirty="0"/>
          </a:p>
          <a:p>
            <a:r>
              <a:rPr lang="en-GB" b="1" dirty="0"/>
              <a:t>STEP 2</a:t>
            </a:r>
          </a:p>
          <a:p>
            <a:endParaRPr lang="en-GB" dirty="0"/>
          </a:p>
          <a:p>
            <a:r>
              <a:rPr lang="en-GB" dirty="0"/>
              <a:t>Spoon the biscuit dough into the piping bag, then pipe about 8 swirly biscuits (any shape or letters that you fancy) onto the lined baking sheets, leaving room for them to spread a little during baking. Bake for 8-10 minutes until pale golden. The swirls will still be soft but will harden as they cool.</a:t>
            </a:r>
          </a:p>
          <a:p>
            <a:endParaRPr lang="en-GB" dirty="0"/>
          </a:p>
          <a:p>
            <a:r>
              <a:rPr lang="en-GB" b="1" dirty="0"/>
              <a:t>STEP 3</a:t>
            </a:r>
          </a:p>
          <a:p>
            <a:endParaRPr lang="en-GB" dirty="0"/>
          </a:p>
          <a:p>
            <a:r>
              <a:rPr lang="en-GB" dirty="0"/>
              <a:t>Once cool, gently dip half of each biscuit in the melted chocolate, (or sprinkles as you prefer).</a:t>
            </a:r>
          </a:p>
          <a:p>
            <a:endParaRPr lang="en-GB" sz="2000" b="1" i="0" dirty="0">
              <a:effectLst/>
              <a:latin typeface="Calibri"/>
              <a:cs typeface="Calibri"/>
            </a:endParaRPr>
          </a:p>
          <a:p>
            <a:endParaRPr lang="en-GB" b="0" i="0" dirty="0">
              <a:effectLst/>
              <a:latin typeface="Calibri"/>
              <a:cs typeface="Calibri"/>
            </a:endParaRPr>
          </a:p>
        </p:txBody>
      </p:sp>
      <p:pic>
        <p:nvPicPr>
          <p:cNvPr id="3" name="Picture 2">
            <a:extLst>
              <a:ext uri="{FF2B5EF4-FFF2-40B4-BE49-F238E27FC236}">
                <a16:creationId xmlns:a16="http://schemas.microsoft.com/office/drawing/2014/main" id="{1844B828-4024-4D33-A5F9-304D66762E39}"/>
              </a:ext>
            </a:extLst>
          </p:cNvPr>
          <p:cNvPicPr>
            <a:picLocks noChangeAspect="1"/>
          </p:cNvPicPr>
          <p:nvPr/>
        </p:nvPicPr>
        <p:blipFill>
          <a:blip r:embed="rId2"/>
          <a:stretch>
            <a:fillRect/>
          </a:stretch>
        </p:blipFill>
        <p:spPr>
          <a:xfrm>
            <a:off x="4065855" y="0"/>
            <a:ext cx="4060288" cy="1213209"/>
          </a:xfrm>
          <a:prstGeom prst="rect">
            <a:avLst/>
          </a:prstGeom>
        </p:spPr>
      </p:pic>
    </p:spTree>
    <p:extLst>
      <p:ext uri="{BB962C8B-B14F-4D97-AF65-F5344CB8AC3E}">
        <p14:creationId xmlns:p14="http://schemas.microsoft.com/office/powerpoint/2010/main" val="3761891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0478608-F036-4D50-AA19-1887D9C033AF}"/>
              </a:ext>
            </a:extLst>
          </p:cNvPr>
          <p:cNvSpPr/>
          <p:nvPr/>
        </p:nvSpPr>
        <p:spPr>
          <a:xfrm>
            <a:off x="590719" y="2330505"/>
            <a:ext cx="5278066" cy="3979585"/>
          </a:xfrm>
          <a:prstGeom prst="rect">
            <a:avLst/>
          </a:prstGeom>
        </p:spPr>
        <p:txBody>
          <a:bodyPr vert="horz" lIns="91440" tIns="45720" rIns="91440" bIns="45720" rtlCol="0" anchor="ctr">
            <a:normAutofit fontScale="85000" lnSpcReduction="20000"/>
          </a:bodyPr>
          <a:lstStyle/>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b="1" dirty="0"/>
              <a:t>Curly </a:t>
            </a:r>
            <a:r>
              <a:rPr lang="en-US" sz="2000" b="1" dirty="0" err="1"/>
              <a:t>Wurly</a:t>
            </a:r>
            <a:r>
              <a:rPr lang="en-US" sz="2000" b="1" dirty="0"/>
              <a:t> Raspberry Bake</a:t>
            </a:r>
          </a:p>
          <a:p>
            <a:pPr>
              <a:lnSpc>
                <a:spcPct val="90000"/>
              </a:lnSpc>
              <a:spcAft>
                <a:spcPts val="600"/>
              </a:spcAft>
            </a:pPr>
            <a:endParaRPr lang="en-US" sz="2000" dirty="0"/>
          </a:p>
          <a:p>
            <a:pPr>
              <a:lnSpc>
                <a:spcPct val="90000"/>
              </a:lnSpc>
              <a:spcAft>
                <a:spcPts val="600"/>
              </a:spcAft>
            </a:pPr>
            <a:r>
              <a:rPr lang="en-US" sz="2000" dirty="0"/>
              <a:t>INGREDIENTS</a:t>
            </a:r>
          </a:p>
          <a:p>
            <a:pPr>
              <a:lnSpc>
                <a:spcPct val="90000"/>
              </a:lnSpc>
              <a:spcAft>
                <a:spcPts val="600"/>
              </a:spcAft>
            </a:pPr>
            <a:endParaRPr lang="en-US" sz="2000" dirty="0">
              <a:cs typeface="Calibri" panose="020F0502020204030204"/>
            </a:endParaRPr>
          </a:p>
          <a:p>
            <a:r>
              <a:rPr lang="en-GB" dirty="0"/>
              <a:t>250g plain flour</a:t>
            </a:r>
          </a:p>
          <a:p>
            <a:r>
              <a:rPr lang="en-GB" dirty="0"/>
              <a:t>1½ tsp baking powder (school to provide)</a:t>
            </a:r>
          </a:p>
          <a:p>
            <a:r>
              <a:rPr lang="en-GB" dirty="0"/>
              <a:t>½ tsp salt (school to provide)</a:t>
            </a:r>
          </a:p>
          <a:p>
            <a:r>
              <a:rPr lang="en-GB" dirty="0"/>
              <a:t>200g unsalted butter, melted</a:t>
            </a:r>
          </a:p>
          <a:p>
            <a:r>
              <a:rPr lang="en-GB" dirty="0"/>
              <a:t>250g light brown sugar</a:t>
            </a:r>
          </a:p>
          <a:p>
            <a:r>
              <a:rPr lang="en-GB" dirty="0"/>
              <a:t>3 medium free-range eggs, beaten</a:t>
            </a:r>
          </a:p>
          <a:p>
            <a:r>
              <a:rPr lang="en-GB" dirty="0"/>
              <a:t>1 tsp vanilla bean extract (school to provide0</a:t>
            </a:r>
          </a:p>
          <a:p>
            <a:r>
              <a:rPr lang="en-GB" dirty="0"/>
              <a:t>120g </a:t>
            </a:r>
            <a:r>
              <a:rPr lang="en-GB" dirty="0" err="1"/>
              <a:t>Milkybars</a:t>
            </a:r>
            <a:r>
              <a:rPr lang="en-GB" dirty="0"/>
              <a:t>, roughly chopped</a:t>
            </a:r>
          </a:p>
          <a:p>
            <a:r>
              <a:rPr lang="en-GB" dirty="0"/>
              <a:t>3 Curly </a:t>
            </a:r>
            <a:r>
              <a:rPr lang="en-GB" dirty="0" err="1"/>
              <a:t>Wurly</a:t>
            </a:r>
            <a:r>
              <a:rPr lang="en-GB" dirty="0"/>
              <a:t> bars, roughly chopped</a:t>
            </a:r>
          </a:p>
          <a:p>
            <a:endParaRPr lang="en-GB" dirty="0"/>
          </a:p>
          <a:p>
            <a:r>
              <a:rPr lang="en-GB" dirty="0"/>
              <a:t>200g frozen raspberries, defrosted</a:t>
            </a:r>
          </a:p>
          <a:p>
            <a:r>
              <a:rPr lang="en-GB" dirty="0"/>
              <a:t>40g caster sugar</a:t>
            </a:r>
          </a:p>
          <a:p>
            <a:r>
              <a:rPr lang="en-GB" dirty="0"/>
              <a:t>Squeeze fresh lemon juice</a:t>
            </a:r>
          </a:p>
          <a:p>
            <a:endParaRPr lang="en-GB" dirty="0"/>
          </a:p>
          <a:p>
            <a:pPr>
              <a:lnSpc>
                <a:spcPct val="90000"/>
              </a:lnSpc>
              <a:spcAft>
                <a:spcPts val="600"/>
              </a:spcAft>
            </a:pPr>
            <a:endParaRPr lang="en-US" sz="2000" dirty="0">
              <a:cs typeface="Calibri" panose="020F0502020204030204"/>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8923CBE-DE9C-4A71-B5E3-DB2F35BF63DE}"/>
              </a:ext>
            </a:extLst>
          </p:cNvPr>
          <p:cNvPicPr>
            <a:picLocks noChangeAspect="1"/>
          </p:cNvPicPr>
          <p:nvPr/>
        </p:nvPicPr>
        <p:blipFill>
          <a:blip r:embed="rId2"/>
          <a:stretch>
            <a:fillRect/>
          </a:stretch>
        </p:blipFill>
        <p:spPr>
          <a:xfrm>
            <a:off x="7083423" y="1185512"/>
            <a:ext cx="4397433" cy="1311515"/>
          </a:xfrm>
          <a:prstGeom prst="rect">
            <a:avLst/>
          </a:prstGeom>
        </p:spPr>
      </p:pic>
      <p:sp>
        <p:nvSpPr>
          <p:cNvPr id="21" name="Rectangle 2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E052787-7220-4F65-B339-1BF101CD5E54}"/>
              </a:ext>
            </a:extLst>
          </p:cNvPr>
          <p:cNvPicPr>
            <a:picLocks noChangeAspect="1"/>
          </p:cNvPicPr>
          <p:nvPr/>
        </p:nvPicPr>
        <p:blipFill>
          <a:blip r:embed="rId3"/>
          <a:stretch>
            <a:fillRect/>
          </a:stretch>
        </p:blipFill>
        <p:spPr>
          <a:xfrm rot="16200000">
            <a:off x="7936001" y="3279225"/>
            <a:ext cx="2630562" cy="3431168"/>
          </a:xfrm>
          <a:prstGeom prst="rect">
            <a:avLst/>
          </a:prstGeom>
        </p:spPr>
      </p:pic>
    </p:spTree>
    <p:extLst>
      <p:ext uri="{BB962C8B-B14F-4D97-AF65-F5344CB8AC3E}">
        <p14:creationId xmlns:p14="http://schemas.microsoft.com/office/powerpoint/2010/main" val="247853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FC484A-4487-4B57-8714-17AB80F37281}"/>
              </a:ext>
            </a:extLst>
          </p:cNvPr>
          <p:cNvSpPr/>
          <p:nvPr/>
        </p:nvSpPr>
        <p:spPr>
          <a:xfrm>
            <a:off x="1115438" y="0"/>
            <a:ext cx="9961124" cy="6924973"/>
          </a:xfrm>
          <a:prstGeom prst="rect">
            <a:avLst/>
          </a:prstGeom>
        </p:spPr>
        <p:txBody>
          <a:bodyPr wrap="square" lIns="91440" tIns="45720" rIns="91440" bIns="45720" anchor="t">
            <a:spAutoFit/>
          </a:bodyPr>
          <a:lstStyle/>
          <a:p>
            <a:endParaRPr lang="en-GB" sz="2400" b="1" i="0" dirty="0">
              <a:solidFill>
                <a:srgbClr val="333333"/>
              </a:solidFill>
              <a:effectLst/>
              <a:latin typeface="corporate-s"/>
            </a:endParaRPr>
          </a:p>
          <a:p>
            <a:endParaRPr lang="en-GB" sz="2400" b="1" dirty="0">
              <a:solidFill>
                <a:srgbClr val="333333"/>
              </a:solidFill>
              <a:latin typeface="corporate-s"/>
            </a:endParaRPr>
          </a:p>
          <a:p>
            <a:r>
              <a:rPr lang="en-GB" sz="2400" b="1" i="0" dirty="0">
                <a:solidFill>
                  <a:srgbClr val="333333"/>
                </a:solidFill>
                <a:effectLst/>
                <a:latin typeface="Calibri"/>
                <a:cs typeface="Calibri"/>
              </a:rPr>
              <a:t>Method</a:t>
            </a:r>
          </a:p>
          <a:p>
            <a:endParaRPr lang="en-GB" sz="2400" b="1" i="0" dirty="0">
              <a:solidFill>
                <a:srgbClr val="333333"/>
              </a:solidFill>
              <a:effectLst/>
              <a:latin typeface="Calibri"/>
              <a:cs typeface="Calibri"/>
            </a:endParaRPr>
          </a:p>
          <a:p>
            <a:r>
              <a:rPr lang="en-GB" sz="2400" b="1" i="0" dirty="0">
                <a:effectLst/>
                <a:latin typeface="Calibri"/>
                <a:cs typeface="Calibri"/>
              </a:rPr>
              <a:t>STEP 1</a:t>
            </a:r>
          </a:p>
          <a:p>
            <a:r>
              <a:rPr lang="en-GB" dirty="0"/>
              <a:t>Heat the oven to 170°C/150°C fan/gas 3½. For the raspberry sauce, put the raspberries into a saucepan with the sugar and lemon juice and heat gently for 5-10 minutes until the berries have broken down. Pour into a bowl and set aside to cool.</a:t>
            </a:r>
          </a:p>
          <a:p>
            <a:endParaRPr lang="en-GB" sz="2400" b="0" i="0" dirty="0">
              <a:effectLst/>
              <a:latin typeface="Calibri"/>
              <a:cs typeface="Calibri"/>
            </a:endParaRPr>
          </a:p>
          <a:p>
            <a:r>
              <a:rPr lang="en-GB" sz="2400" b="1" i="0" dirty="0">
                <a:effectLst/>
                <a:latin typeface="Calibri"/>
                <a:cs typeface="Calibri"/>
              </a:rPr>
              <a:t>STEP 2</a:t>
            </a:r>
          </a:p>
          <a:p>
            <a:r>
              <a:rPr lang="en-GB" dirty="0"/>
              <a:t>Sift the flour, baking powder and salt into a bowl. In another mixing bowl, beat the butter, sugar, eggs and vanilla with a wooden spoon.</a:t>
            </a:r>
          </a:p>
          <a:p>
            <a:endParaRPr lang="en-GB" sz="2400" b="1" i="0" dirty="0">
              <a:effectLst/>
              <a:latin typeface="Calibri"/>
              <a:cs typeface="Calibri"/>
            </a:endParaRPr>
          </a:p>
          <a:p>
            <a:r>
              <a:rPr lang="en-GB" sz="2400" b="1" dirty="0">
                <a:latin typeface="Calibri"/>
                <a:cs typeface="Calibri"/>
              </a:rPr>
              <a:t>STEP 3</a:t>
            </a:r>
          </a:p>
          <a:p>
            <a:r>
              <a:rPr lang="en-GB" dirty="0"/>
              <a:t>Using a large metal spoon, gently fold the flour mixture into the egg mixture, fold in the </a:t>
            </a:r>
            <a:r>
              <a:rPr lang="en-GB" dirty="0" err="1"/>
              <a:t>Milkybar</a:t>
            </a:r>
            <a:r>
              <a:rPr lang="en-GB" dirty="0"/>
              <a:t> pieces, then pour into the lined roasting tin. Swirl through the raspberry sauce with a skewer, then poke in the pieces of Curly </a:t>
            </a:r>
            <a:r>
              <a:rPr lang="en-GB" dirty="0" err="1"/>
              <a:t>Wurly</a:t>
            </a:r>
            <a:r>
              <a:rPr lang="en-GB" dirty="0"/>
              <a:t>.</a:t>
            </a:r>
          </a:p>
          <a:p>
            <a:endParaRPr lang="en-GB" sz="2400" b="1" i="0" dirty="0">
              <a:effectLst/>
              <a:latin typeface="Calibri"/>
              <a:cs typeface="Calibri"/>
            </a:endParaRPr>
          </a:p>
          <a:p>
            <a:r>
              <a:rPr lang="en-GB" sz="2400" b="1" dirty="0">
                <a:latin typeface="Calibri"/>
                <a:cs typeface="Calibri"/>
              </a:rPr>
              <a:t>STEP 4</a:t>
            </a:r>
          </a:p>
          <a:p>
            <a:r>
              <a:rPr lang="en-GB" dirty="0"/>
              <a:t>Bake for 22-25 minutes until the top has a thick crust and the middle feels squidgy but still holds its shape.</a:t>
            </a:r>
            <a:endParaRPr lang="en-GB" sz="2400" b="1" i="0" dirty="0">
              <a:effectLst/>
              <a:latin typeface="Calibri"/>
              <a:cs typeface="Calibri"/>
            </a:endParaRPr>
          </a:p>
        </p:txBody>
      </p:sp>
      <p:pic>
        <p:nvPicPr>
          <p:cNvPr id="3" name="Picture 2">
            <a:extLst>
              <a:ext uri="{FF2B5EF4-FFF2-40B4-BE49-F238E27FC236}">
                <a16:creationId xmlns:a16="http://schemas.microsoft.com/office/drawing/2014/main" id="{66F638C9-782B-4BDD-9513-D23B654D560B}"/>
              </a:ext>
            </a:extLst>
          </p:cNvPr>
          <p:cNvPicPr>
            <a:picLocks noChangeAspect="1"/>
          </p:cNvPicPr>
          <p:nvPr/>
        </p:nvPicPr>
        <p:blipFill>
          <a:blip r:embed="rId2"/>
          <a:stretch>
            <a:fillRect/>
          </a:stretch>
        </p:blipFill>
        <p:spPr>
          <a:xfrm>
            <a:off x="4065856" y="0"/>
            <a:ext cx="4060288" cy="1213209"/>
          </a:xfrm>
          <a:prstGeom prst="rect">
            <a:avLst/>
          </a:prstGeom>
        </p:spPr>
      </p:pic>
    </p:spTree>
    <p:extLst>
      <p:ext uri="{BB962C8B-B14F-4D97-AF65-F5344CB8AC3E}">
        <p14:creationId xmlns:p14="http://schemas.microsoft.com/office/powerpoint/2010/main" val="172988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62D8D85-33CC-48C0-9087-832B30B25ACC}"/>
              </a:ext>
            </a:extLst>
          </p:cNvPr>
          <p:cNvSpPr/>
          <p:nvPr/>
        </p:nvSpPr>
        <p:spPr>
          <a:xfrm>
            <a:off x="590719" y="2330505"/>
            <a:ext cx="5278066" cy="3979585"/>
          </a:xfrm>
          <a:prstGeom prst="rect">
            <a:avLst/>
          </a:prstGeom>
        </p:spPr>
        <p:txBody>
          <a:bodyPr vert="horz" lIns="91440" tIns="45720" rIns="91440" bIns="45720" rtlCol="0" anchor="ctr">
            <a:normAutofit/>
          </a:bodyPr>
          <a:lstStyle/>
          <a:p>
            <a:pPr>
              <a:lnSpc>
                <a:spcPct val="90000"/>
              </a:lnSpc>
              <a:spcAft>
                <a:spcPts val="600"/>
              </a:spcAft>
            </a:pPr>
            <a:endParaRPr lang="en-US" sz="1600" dirty="0"/>
          </a:p>
          <a:p>
            <a:pPr>
              <a:lnSpc>
                <a:spcPct val="90000"/>
              </a:lnSpc>
              <a:spcAft>
                <a:spcPts val="600"/>
              </a:spcAft>
            </a:pPr>
            <a:r>
              <a:rPr lang="en-US" sz="1600" b="1" i="0" dirty="0">
                <a:effectLst/>
              </a:rPr>
              <a:t>INGREDIENTS</a:t>
            </a:r>
            <a:endParaRPr lang="en-US" sz="1600" b="1" i="0" dirty="0">
              <a:effectLst/>
              <a:cs typeface="Calibri" panose="020F0502020204030204"/>
            </a:endParaRPr>
          </a:p>
          <a:p>
            <a:pPr indent="-228600">
              <a:lnSpc>
                <a:spcPct val="90000"/>
              </a:lnSpc>
              <a:spcAft>
                <a:spcPts val="600"/>
              </a:spcAft>
              <a:buFont typeface="Arial" panose="020B0604020202020204" pitchFamily="34" charset="0"/>
              <a:buChar char="•"/>
            </a:pPr>
            <a:endParaRPr lang="en-US" sz="1600" dirty="0"/>
          </a:p>
          <a:p>
            <a:r>
              <a:rPr lang="en-GB" dirty="0"/>
              <a:t>2 tbsp good-quality strawberry jam</a:t>
            </a:r>
          </a:p>
          <a:p>
            <a:r>
              <a:rPr lang="en-GB" dirty="0"/>
              <a:t>juice 2 clementines or satsumas</a:t>
            </a:r>
          </a:p>
          <a:p>
            <a:r>
              <a:rPr lang="en-GB" dirty="0"/>
              <a:t>300g mixed berries</a:t>
            </a:r>
          </a:p>
          <a:p>
            <a:r>
              <a:rPr lang="en-GB" dirty="0"/>
              <a:t>150ml fresh custard</a:t>
            </a:r>
          </a:p>
          <a:p>
            <a:r>
              <a:rPr lang="en-GB" dirty="0"/>
              <a:t>4 tbsp double cream, lightly whipped (or use crème </a:t>
            </a:r>
            <a:r>
              <a:rPr lang="en-GB" dirty="0" err="1"/>
              <a:t>fraîche</a:t>
            </a:r>
            <a:r>
              <a:rPr lang="en-GB" dirty="0"/>
              <a:t> or Greek yogurt if you prefer)</a:t>
            </a:r>
          </a:p>
          <a:p>
            <a:pPr indent="-228600">
              <a:lnSpc>
                <a:spcPct val="90000"/>
              </a:lnSpc>
              <a:spcAft>
                <a:spcPts val="600"/>
              </a:spcAft>
              <a:buFont typeface="Arial" panose="020B0604020202020204" pitchFamily="34" charset="0"/>
              <a:buChar char="•"/>
            </a:pPr>
            <a:endParaRPr lang="en-US" sz="1600" b="0" i="0" dirty="0">
              <a:effectLst/>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1E5D450-8C0E-4094-B25A-35A2357761FB}"/>
              </a:ext>
            </a:extLst>
          </p:cNvPr>
          <p:cNvPicPr>
            <a:picLocks noChangeAspect="1"/>
          </p:cNvPicPr>
          <p:nvPr/>
        </p:nvPicPr>
        <p:blipFill>
          <a:blip r:embed="rId2"/>
          <a:stretch>
            <a:fillRect/>
          </a:stretch>
        </p:blipFill>
        <p:spPr>
          <a:xfrm>
            <a:off x="7083423" y="1185512"/>
            <a:ext cx="4397433" cy="1311515"/>
          </a:xfrm>
          <a:prstGeom prst="rect">
            <a:avLst/>
          </a:prstGeom>
        </p:spPr>
      </p:pic>
      <p:sp>
        <p:nvSpPr>
          <p:cNvPr id="21" name="Rectangle 2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432A9C-E457-4D6D-A7F1-00CADC702EB7}"/>
              </a:ext>
            </a:extLst>
          </p:cNvPr>
          <p:cNvPicPr>
            <a:picLocks noChangeAspect="1"/>
          </p:cNvPicPr>
          <p:nvPr/>
        </p:nvPicPr>
        <p:blipFill>
          <a:blip r:embed="rId3"/>
          <a:stretch>
            <a:fillRect/>
          </a:stretch>
        </p:blipFill>
        <p:spPr>
          <a:xfrm>
            <a:off x="7498548" y="3719290"/>
            <a:ext cx="2857500" cy="2590800"/>
          </a:xfrm>
          <a:prstGeom prst="rect">
            <a:avLst/>
          </a:prstGeom>
        </p:spPr>
      </p:pic>
      <p:sp>
        <p:nvSpPr>
          <p:cNvPr id="7" name="Rectangle 6">
            <a:extLst>
              <a:ext uri="{FF2B5EF4-FFF2-40B4-BE49-F238E27FC236}">
                <a16:creationId xmlns:a16="http://schemas.microsoft.com/office/drawing/2014/main" id="{A6039ECE-9974-448B-A456-4B6B35573E61}"/>
              </a:ext>
            </a:extLst>
          </p:cNvPr>
          <p:cNvSpPr/>
          <p:nvPr/>
        </p:nvSpPr>
        <p:spPr>
          <a:xfrm>
            <a:off x="590718" y="2312361"/>
            <a:ext cx="2851292" cy="369332"/>
          </a:xfrm>
          <a:prstGeom prst="rect">
            <a:avLst/>
          </a:prstGeom>
        </p:spPr>
        <p:txBody>
          <a:bodyPr wrap="square">
            <a:spAutoFit/>
          </a:bodyPr>
          <a:lstStyle/>
          <a:p>
            <a:r>
              <a:rPr lang="en-GB" b="1" dirty="0">
                <a:solidFill>
                  <a:srgbClr val="333333"/>
                </a:solidFill>
                <a:latin typeface="unit-slab"/>
              </a:rPr>
              <a:t>Berry crumble pots</a:t>
            </a:r>
            <a:endParaRPr lang="en-GB" b="1" i="0" dirty="0">
              <a:solidFill>
                <a:srgbClr val="333333"/>
              </a:solidFill>
              <a:effectLst/>
              <a:latin typeface="unit-slab"/>
            </a:endParaRPr>
          </a:p>
        </p:txBody>
      </p:sp>
    </p:spTree>
    <p:extLst>
      <p:ext uri="{BB962C8B-B14F-4D97-AF65-F5344CB8AC3E}">
        <p14:creationId xmlns:p14="http://schemas.microsoft.com/office/powerpoint/2010/main" val="36807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FD4EDB-348F-41EF-8471-0984549AE183}"/>
              </a:ext>
            </a:extLst>
          </p:cNvPr>
          <p:cNvSpPr/>
          <p:nvPr/>
        </p:nvSpPr>
        <p:spPr>
          <a:xfrm>
            <a:off x="466928" y="810668"/>
            <a:ext cx="11517549" cy="2677656"/>
          </a:xfrm>
          <a:prstGeom prst="rect">
            <a:avLst/>
          </a:prstGeom>
        </p:spPr>
        <p:txBody>
          <a:bodyPr wrap="square" lIns="91440" tIns="45720" rIns="91440" bIns="45720" anchor="t">
            <a:spAutoFit/>
          </a:bodyPr>
          <a:lstStyle/>
          <a:p>
            <a:endParaRPr lang="en-GB" sz="1600" b="1" i="0" dirty="0">
              <a:solidFill>
                <a:srgbClr val="333333"/>
              </a:solidFill>
              <a:effectLst/>
              <a:latin typeface="corporate-s"/>
            </a:endParaRPr>
          </a:p>
          <a:p>
            <a:r>
              <a:rPr lang="en-GB" sz="2000" b="1" i="0" dirty="0">
                <a:solidFill>
                  <a:srgbClr val="333333"/>
                </a:solidFill>
                <a:effectLst/>
                <a:latin typeface="Calibri"/>
                <a:cs typeface="Calibri"/>
              </a:rPr>
              <a:t>Method</a:t>
            </a:r>
          </a:p>
          <a:p>
            <a:endParaRPr lang="en-GB" sz="2000" b="1" i="0" dirty="0">
              <a:solidFill>
                <a:srgbClr val="333333"/>
              </a:solidFill>
              <a:effectLst/>
              <a:latin typeface="Calibri"/>
              <a:cs typeface="Calibri"/>
            </a:endParaRPr>
          </a:p>
          <a:p>
            <a:r>
              <a:rPr lang="en-GB" sz="2000" b="1" i="0" dirty="0">
                <a:solidFill>
                  <a:srgbClr val="333333"/>
                </a:solidFill>
                <a:effectLst/>
                <a:latin typeface="Calibri"/>
                <a:cs typeface="Calibri"/>
              </a:rPr>
              <a:t>STEP 1</a:t>
            </a:r>
          </a:p>
          <a:p>
            <a:endParaRPr lang="en-GB" sz="2000" b="1" i="0" dirty="0">
              <a:solidFill>
                <a:srgbClr val="333333"/>
              </a:solidFill>
              <a:effectLst/>
              <a:latin typeface="Calibri"/>
              <a:cs typeface="Calibri"/>
            </a:endParaRPr>
          </a:p>
          <a:p>
            <a:r>
              <a:rPr lang="en-GB" dirty="0"/>
              <a:t>Mix the jam and citrus juice together in a bowl. </a:t>
            </a:r>
          </a:p>
          <a:p>
            <a:r>
              <a:rPr lang="en-GB" dirty="0"/>
              <a:t>Stir in the berries. Divide half the berries between 4 glasses or small bowls. </a:t>
            </a:r>
          </a:p>
          <a:p>
            <a:r>
              <a:rPr lang="en-GB" dirty="0"/>
              <a:t>Top with the custard, the rest of the berries and finally the cream. </a:t>
            </a:r>
          </a:p>
          <a:p>
            <a:r>
              <a:rPr lang="en-GB" dirty="0"/>
              <a:t>Crumble over the biscuits and serve.</a:t>
            </a:r>
            <a:endParaRPr lang="en-GB" sz="2000" b="1" i="0" dirty="0">
              <a:solidFill>
                <a:srgbClr val="333333"/>
              </a:solidFill>
              <a:effectLst/>
              <a:latin typeface="Calibri"/>
              <a:cs typeface="Calibri"/>
            </a:endParaRPr>
          </a:p>
        </p:txBody>
      </p:sp>
      <p:pic>
        <p:nvPicPr>
          <p:cNvPr id="3" name="Picture 2">
            <a:extLst>
              <a:ext uri="{FF2B5EF4-FFF2-40B4-BE49-F238E27FC236}">
                <a16:creationId xmlns:a16="http://schemas.microsoft.com/office/drawing/2014/main" id="{9885658E-FB3F-4C4F-84BA-BBC52E197E54}"/>
              </a:ext>
            </a:extLst>
          </p:cNvPr>
          <p:cNvPicPr>
            <a:picLocks noChangeAspect="1"/>
          </p:cNvPicPr>
          <p:nvPr/>
        </p:nvPicPr>
        <p:blipFill>
          <a:blip r:embed="rId2"/>
          <a:stretch>
            <a:fillRect/>
          </a:stretch>
        </p:blipFill>
        <p:spPr>
          <a:xfrm>
            <a:off x="3981549" y="0"/>
            <a:ext cx="4060288" cy="1213209"/>
          </a:xfrm>
          <a:prstGeom prst="rect">
            <a:avLst/>
          </a:prstGeom>
        </p:spPr>
      </p:pic>
    </p:spTree>
    <p:extLst>
      <p:ext uri="{BB962C8B-B14F-4D97-AF65-F5344CB8AC3E}">
        <p14:creationId xmlns:p14="http://schemas.microsoft.com/office/powerpoint/2010/main" val="2997905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8AD82D8-0EAE-40E2-891B-92A5048E3E88}"/>
              </a:ext>
            </a:extLst>
          </p:cNvPr>
          <p:cNvSpPr/>
          <p:nvPr/>
        </p:nvSpPr>
        <p:spPr>
          <a:xfrm>
            <a:off x="590719" y="2330505"/>
            <a:ext cx="5278066" cy="3979585"/>
          </a:xfrm>
          <a:prstGeom prst="rect">
            <a:avLst/>
          </a:prstGeom>
        </p:spPr>
        <p:txBody>
          <a:bodyPr vert="horz" lIns="91440" tIns="45720" rIns="91440" bIns="45720" rtlCol="0" anchor="ctr">
            <a:normAutofit/>
          </a:bodyPr>
          <a:lstStyle/>
          <a:p>
            <a:pPr>
              <a:lnSpc>
                <a:spcPct val="90000"/>
              </a:lnSpc>
              <a:spcAft>
                <a:spcPts val="600"/>
              </a:spcAft>
            </a:pPr>
            <a:endParaRPr lang="en-US" dirty="0"/>
          </a:p>
          <a:p>
            <a:pPr>
              <a:lnSpc>
                <a:spcPct val="90000"/>
              </a:lnSpc>
              <a:spcAft>
                <a:spcPts val="600"/>
              </a:spcAft>
            </a:pPr>
            <a:r>
              <a:rPr lang="en-US" sz="1400" b="1" dirty="0">
                <a:cs typeface="Calibri" panose="020F0502020204030204"/>
              </a:rPr>
              <a:t>INGREDIENTS</a:t>
            </a:r>
          </a:p>
          <a:p>
            <a:pPr>
              <a:lnSpc>
                <a:spcPct val="90000"/>
              </a:lnSpc>
              <a:spcAft>
                <a:spcPts val="600"/>
              </a:spcAft>
            </a:pPr>
            <a:endParaRPr lang="en-US" sz="1400" b="1" dirty="0">
              <a:effectLst/>
              <a:cs typeface="Calibri" panose="020F0502020204030204"/>
            </a:endParaRPr>
          </a:p>
          <a:p>
            <a:r>
              <a:rPr lang="en-GB" sz="1400" dirty="0"/>
              <a:t>500g strawberries, hulled and halved, any larger ones quartered</a:t>
            </a:r>
          </a:p>
          <a:p>
            <a:r>
              <a:rPr lang="en-GB" sz="1400" dirty="0"/>
              <a:t>1 lemon, zested and juiced</a:t>
            </a:r>
          </a:p>
          <a:p>
            <a:r>
              <a:rPr lang="en-GB" sz="1400" dirty="0"/>
              <a:t>100g caster sugar</a:t>
            </a:r>
          </a:p>
          <a:p>
            <a:r>
              <a:rPr lang="en-GB" sz="1400" dirty="0"/>
              <a:t>150ml mascarpone</a:t>
            </a:r>
          </a:p>
          <a:p>
            <a:r>
              <a:rPr lang="en-GB" sz="1400" dirty="0"/>
              <a:t>300ml double cream</a:t>
            </a:r>
          </a:p>
          <a:p>
            <a:r>
              <a:rPr lang="en-GB" sz="1400" dirty="0"/>
              <a:t>1 tbsp vanilla extract (school to provide)</a:t>
            </a:r>
            <a:endParaRPr lang="en-GB" sz="1400" b="1" dirty="0"/>
          </a:p>
          <a:p>
            <a:r>
              <a:rPr lang="en-GB" sz="1400" b="1" dirty="0"/>
              <a:t>To serve</a:t>
            </a:r>
          </a:p>
          <a:p>
            <a:r>
              <a:rPr lang="en-GB" sz="1400" dirty="0"/>
              <a:t>4 gingernut biscuits, crushed</a:t>
            </a:r>
          </a:p>
          <a:p>
            <a:r>
              <a:rPr lang="en-GB" sz="1400" dirty="0"/>
              <a:t>freeze-dried strawberries, crushed (optional)</a:t>
            </a:r>
          </a:p>
          <a:p>
            <a:pPr>
              <a:lnSpc>
                <a:spcPct val="90000"/>
              </a:lnSpc>
              <a:spcAft>
                <a:spcPts val="600"/>
              </a:spcAft>
            </a:pPr>
            <a:endParaRPr lang="en-US" sz="1400" b="1" dirty="0">
              <a:effectLst/>
              <a:cs typeface="Calibri" panose="020F0502020204030204"/>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A1FA8AF-0635-444A-8F82-079D864277A0}"/>
              </a:ext>
            </a:extLst>
          </p:cNvPr>
          <p:cNvPicPr>
            <a:picLocks noChangeAspect="1"/>
          </p:cNvPicPr>
          <p:nvPr/>
        </p:nvPicPr>
        <p:blipFill>
          <a:blip r:embed="rId2"/>
          <a:stretch>
            <a:fillRect/>
          </a:stretch>
        </p:blipFill>
        <p:spPr>
          <a:xfrm>
            <a:off x="7083423" y="1181655"/>
            <a:ext cx="4397433" cy="1319229"/>
          </a:xfrm>
          <a:prstGeom prst="rect">
            <a:avLst/>
          </a:prstGeom>
        </p:spPr>
      </p:pic>
      <p:sp>
        <p:nvSpPr>
          <p:cNvPr id="21" name="Rectangle 2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B437435-81AB-4312-9984-12671F87AA79}"/>
              </a:ext>
            </a:extLst>
          </p:cNvPr>
          <p:cNvSpPr/>
          <p:nvPr/>
        </p:nvSpPr>
        <p:spPr>
          <a:xfrm>
            <a:off x="590718" y="2316218"/>
            <a:ext cx="2659959" cy="369332"/>
          </a:xfrm>
          <a:prstGeom prst="rect">
            <a:avLst/>
          </a:prstGeom>
        </p:spPr>
        <p:txBody>
          <a:bodyPr wrap="none">
            <a:spAutoFit/>
          </a:bodyPr>
          <a:lstStyle/>
          <a:p>
            <a:r>
              <a:rPr lang="en-GB" b="1" dirty="0"/>
              <a:t>Quick strawberry mousse</a:t>
            </a:r>
          </a:p>
        </p:txBody>
      </p:sp>
      <p:pic>
        <p:nvPicPr>
          <p:cNvPr id="6" name="Picture 5">
            <a:extLst>
              <a:ext uri="{FF2B5EF4-FFF2-40B4-BE49-F238E27FC236}">
                <a16:creationId xmlns:a16="http://schemas.microsoft.com/office/drawing/2014/main" id="{805DF7BB-990B-4A1A-8AB9-83AE14D63626}"/>
              </a:ext>
            </a:extLst>
          </p:cNvPr>
          <p:cNvPicPr>
            <a:picLocks noChangeAspect="1"/>
          </p:cNvPicPr>
          <p:nvPr/>
        </p:nvPicPr>
        <p:blipFill>
          <a:blip r:embed="rId3"/>
          <a:stretch>
            <a:fillRect/>
          </a:stretch>
        </p:blipFill>
        <p:spPr>
          <a:xfrm>
            <a:off x="7657337" y="3624047"/>
            <a:ext cx="2857500" cy="2590800"/>
          </a:xfrm>
          <a:prstGeom prst="rect">
            <a:avLst/>
          </a:prstGeom>
        </p:spPr>
      </p:pic>
    </p:spTree>
    <p:extLst>
      <p:ext uri="{BB962C8B-B14F-4D97-AF65-F5344CB8AC3E}">
        <p14:creationId xmlns:p14="http://schemas.microsoft.com/office/powerpoint/2010/main" val="3692511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799</Words>
  <Application>Microsoft Office PowerPoint</Application>
  <PresentationFormat>Widescreen</PresentationFormat>
  <Paragraphs>110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corporate-s</vt:lpstr>
      <vt:lpstr>unit-slab</vt:lpstr>
      <vt:lpstr>Office Theme</vt:lpstr>
      <vt:lpstr>Mount House School Baking Booklet Summer Term </vt:lpstr>
      <vt:lpstr>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 House School Baking Booklet Sprint Term 2</dc:title>
  <dc:creator>Tash Hillcoat-Hyde</dc:creator>
  <cp:lastModifiedBy>Fiona Coope</cp:lastModifiedBy>
  <cp:revision>62</cp:revision>
  <dcterms:created xsi:type="dcterms:W3CDTF">2024-02-15T12:23:10Z</dcterms:created>
  <dcterms:modified xsi:type="dcterms:W3CDTF">2024-04-19T12:42:56Z</dcterms:modified>
</cp:coreProperties>
</file>